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charts/chartEx2.xml" ContentType="application/vnd.ms-office.chartex+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5.xml" ContentType="application/vnd.ms-office.chartstyle+xml"/>
  <Override PartName="/ppt/charts/colors5.xml" ContentType="application/vnd.ms-office.chartcolorstyle+xml"/>
  <Override PartName="/ppt/charts/chart4.xml" ContentType="application/vnd.openxmlformats-officedocument.drawingml.chart+xml"/>
  <Override PartName="/ppt/charts/style6.xml" ContentType="application/vnd.ms-office.chartstyle+xml"/>
  <Override PartName="/ppt/charts/colors6.xml" ContentType="application/vnd.ms-office.chartcolorstyle+xml"/>
  <Override PartName="/ppt/charts/chart5.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charts/chart6.xml" ContentType="application/vnd.openxmlformats-officedocument.drawingml.chart+xml"/>
  <Override PartName="/ppt/charts/style8.xml" ContentType="application/vnd.ms-office.chartstyle+xml"/>
  <Override PartName="/ppt/charts/colors8.xml" ContentType="application/vnd.ms-office.chartcolorstyle+xml"/>
  <Override PartName="/ppt/charts/chart7.xml" ContentType="application/vnd.openxmlformats-officedocument.drawingml.chart+xml"/>
  <Override PartName="/ppt/charts/style9.xml" ContentType="application/vnd.ms-office.chartstyle+xml"/>
  <Override PartName="/ppt/charts/colors9.xml" ContentType="application/vnd.ms-office.chartcolorstyle+xml"/>
  <Override PartName="/ppt/charts/chart8.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4"/>
  </p:notesMasterIdLst>
  <p:sldIdLst>
    <p:sldId id="271" r:id="rId2"/>
    <p:sldId id="268" r:id="rId3"/>
    <p:sldId id="263" r:id="rId4"/>
    <p:sldId id="273" r:id="rId5"/>
    <p:sldId id="272" r:id="rId6"/>
    <p:sldId id="276" r:id="rId7"/>
    <p:sldId id="278" r:id="rId8"/>
    <p:sldId id="277" r:id="rId9"/>
    <p:sldId id="274" r:id="rId10"/>
    <p:sldId id="280" r:id="rId11"/>
    <p:sldId id="279"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7B7"/>
    <a:srgbClr val="FF5D5D"/>
    <a:srgbClr val="990033"/>
    <a:srgbClr val="EC8D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907" autoAdjust="0"/>
  </p:normalViewPr>
  <p:slideViewPr>
    <p:cSldViewPr snapToGrid="0">
      <p:cViewPr>
        <p:scale>
          <a:sx n="64" d="100"/>
          <a:sy n="64" d="100"/>
        </p:scale>
        <p:origin x="5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_rels/chartEx2.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[vp_reports-4.csv]vp_reports-4!PivotTable7</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s>
    <c:plotArea>
      <c:layout/>
      <c:barChart>
        <c:barDir val="col"/>
        <c:grouping val="clustered"/>
        <c:varyColors val="0"/>
        <c:ser>
          <c:idx val="0"/>
          <c:order val="0"/>
          <c:tx>
            <c:strRef>
              <c:f>'vp_reports-4'!$K$2:$K$3</c:f>
              <c:strCache>
                <c:ptCount val="1"/>
                <c:pt idx="0">
                  <c:v>Qtr1</c:v>
                </c:pt>
              </c:strCache>
            </c:strRef>
          </c:tx>
          <c:spPr>
            <a:solidFill>
              <a:schemeClr val="accent1"/>
            </a:solidFill>
            <a:ln>
              <a:noFill/>
            </a:ln>
            <a:effectLst/>
          </c:spPr>
          <c:invertIfNegative val="0"/>
          <c:cat>
            <c:strRef>
              <c:f>'vp_reports-4'!$J$4:$J$10</c:f>
              <c:strCache>
                <c:ptCount val="6"/>
                <c:pt idx="0">
                  <c:v>2012</c:v>
                </c:pt>
                <c:pt idx="1">
                  <c:v>2013</c:v>
                </c:pt>
                <c:pt idx="2">
                  <c:v>2014</c:v>
                </c:pt>
                <c:pt idx="3">
                  <c:v>2015</c:v>
                </c:pt>
                <c:pt idx="4">
                  <c:v>2016</c:v>
                </c:pt>
                <c:pt idx="5">
                  <c:v>2017</c:v>
                </c:pt>
              </c:strCache>
            </c:strRef>
          </c:cat>
          <c:val>
            <c:numRef>
              <c:f>'vp_reports-4'!$K$4:$K$10</c:f>
              <c:numCache>
                <c:formatCode>General</c:formatCode>
                <c:ptCount val="6"/>
                <c:pt idx="0">
                  <c:v>562</c:v>
                </c:pt>
                <c:pt idx="1">
                  <c:v>387</c:v>
                </c:pt>
                <c:pt idx="2">
                  <c:v>440</c:v>
                </c:pt>
                <c:pt idx="3">
                  <c:v>483</c:v>
                </c:pt>
                <c:pt idx="4">
                  <c:v>636</c:v>
                </c:pt>
                <c:pt idx="5">
                  <c:v>157</c:v>
                </c:pt>
              </c:numCache>
            </c:numRef>
          </c:val>
          <c:extLst>
            <c:ext xmlns:c16="http://schemas.microsoft.com/office/drawing/2014/chart" uri="{C3380CC4-5D6E-409C-BE32-E72D297353CC}">
              <c16:uniqueId val="{00000000-4932-4002-8BA5-E5763EE740AF}"/>
            </c:ext>
          </c:extLst>
        </c:ser>
        <c:ser>
          <c:idx val="1"/>
          <c:order val="1"/>
          <c:tx>
            <c:strRef>
              <c:f>'vp_reports-4'!$L$2:$L$3</c:f>
              <c:strCache>
                <c:ptCount val="1"/>
                <c:pt idx="0">
                  <c:v>Qtr2</c:v>
                </c:pt>
              </c:strCache>
            </c:strRef>
          </c:tx>
          <c:spPr>
            <a:solidFill>
              <a:schemeClr val="accent2"/>
            </a:solidFill>
            <a:ln>
              <a:noFill/>
            </a:ln>
            <a:effectLst/>
          </c:spPr>
          <c:invertIfNegative val="0"/>
          <c:cat>
            <c:strRef>
              <c:f>'vp_reports-4'!$J$4:$J$10</c:f>
              <c:strCache>
                <c:ptCount val="6"/>
                <c:pt idx="0">
                  <c:v>2012</c:v>
                </c:pt>
                <c:pt idx="1">
                  <c:v>2013</c:v>
                </c:pt>
                <c:pt idx="2">
                  <c:v>2014</c:v>
                </c:pt>
                <c:pt idx="3">
                  <c:v>2015</c:v>
                </c:pt>
                <c:pt idx="4">
                  <c:v>2016</c:v>
                </c:pt>
                <c:pt idx="5">
                  <c:v>2017</c:v>
                </c:pt>
              </c:strCache>
            </c:strRef>
          </c:cat>
          <c:val>
            <c:numRef>
              <c:f>'vp_reports-4'!$L$4:$L$10</c:f>
              <c:numCache>
                <c:formatCode>General</c:formatCode>
                <c:ptCount val="6"/>
                <c:pt idx="0">
                  <c:v>515</c:v>
                </c:pt>
                <c:pt idx="1">
                  <c:v>570</c:v>
                </c:pt>
                <c:pt idx="2">
                  <c:v>584</c:v>
                </c:pt>
                <c:pt idx="3">
                  <c:v>644</c:v>
                </c:pt>
                <c:pt idx="4">
                  <c:v>987</c:v>
                </c:pt>
                <c:pt idx="5">
                  <c:v>292</c:v>
                </c:pt>
              </c:numCache>
            </c:numRef>
          </c:val>
          <c:extLst>
            <c:ext xmlns:c16="http://schemas.microsoft.com/office/drawing/2014/chart" uri="{C3380CC4-5D6E-409C-BE32-E72D297353CC}">
              <c16:uniqueId val="{00000001-4932-4002-8BA5-E5763EE740AF}"/>
            </c:ext>
          </c:extLst>
        </c:ser>
        <c:ser>
          <c:idx val="2"/>
          <c:order val="2"/>
          <c:tx>
            <c:strRef>
              <c:f>'vp_reports-4'!$M$2:$M$3</c:f>
              <c:strCache>
                <c:ptCount val="1"/>
                <c:pt idx="0">
                  <c:v>Qtr3</c:v>
                </c:pt>
              </c:strCache>
            </c:strRef>
          </c:tx>
          <c:spPr>
            <a:solidFill>
              <a:schemeClr val="accent3"/>
            </a:solidFill>
            <a:ln>
              <a:noFill/>
            </a:ln>
            <a:effectLst/>
          </c:spPr>
          <c:invertIfNegative val="0"/>
          <c:cat>
            <c:strRef>
              <c:f>'vp_reports-4'!$J$4:$J$10</c:f>
              <c:strCache>
                <c:ptCount val="6"/>
                <c:pt idx="0">
                  <c:v>2012</c:v>
                </c:pt>
                <c:pt idx="1">
                  <c:v>2013</c:v>
                </c:pt>
                <c:pt idx="2">
                  <c:v>2014</c:v>
                </c:pt>
                <c:pt idx="3">
                  <c:v>2015</c:v>
                </c:pt>
                <c:pt idx="4">
                  <c:v>2016</c:v>
                </c:pt>
                <c:pt idx="5">
                  <c:v>2017</c:v>
                </c:pt>
              </c:strCache>
            </c:strRef>
          </c:cat>
          <c:val>
            <c:numRef>
              <c:f>'vp_reports-4'!$M$4:$M$10</c:f>
              <c:numCache>
                <c:formatCode>General</c:formatCode>
                <c:ptCount val="6"/>
                <c:pt idx="0">
                  <c:v>873</c:v>
                </c:pt>
                <c:pt idx="1">
                  <c:v>703</c:v>
                </c:pt>
                <c:pt idx="2">
                  <c:v>747</c:v>
                </c:pt>
                <c:pt idx="3">
                  <c:v>652</c:v>
                </c:pt>
                <c:pt idx="4">
                  <c:v>1199</c:v>
                </c:pt>
                <c:pt idx="5">
                  <c:v>1009</c:v>
                </c:pt>
              </c:numCache>
            </c:numRef>
          </c:val>
          <c:extLst>
            <c:ext xmlns:c16="http://schemas.microsoft.com/office/drawing/2014/chart" uri="{C3380CC4-5D6E-409C-BE32-E72D297353CC}">
              <c16:uniqueId val="{00000002-4932-4002-8BA5-E5763EE740AF}"/>
            </c:ext>
          </c:extLst>
        </c:ser>
        <c:ser>
          <c:idx val="3"/>
          <c:order val="3"/>
          <c:tx>
            <c:strRef>
              <c:f>'vp_reports-4'!$N$2:$N$3</c:f>
              <c:strCache>
                <c:ptCount val="1"/>
                <c:pt idx="0">
                  <c:v>Qtr4</c:v>
                </c:pt>
              </c:strCache>
            </c:strRef>
          </c:tx>
          <c:spPr>
            <a:solidFill>
              <a:schemeClr val="accent4"/>
            </a:solidFill>
            <a:ln>
              <a:noFill/>
            </a:ln>
            <a:effectLst/>
          </c:spPr>
          <c:invertIfNegative val="0"/>
          <c:cat>
            <c:strRef>
              <c:f>'vp_reports-4'!$J$4:$J$10</c:f>
              <c:strCache>
                <c:ptCount val="6"/>
                <c:pt idx="0">
                  <c:v>2012</c:v>
                </c:pt>
                <c:pt idx="1">
                  <c:v>2013</c:v>
                </c:pt>
                <c:pt idx="2">
                  <c:v>2014</c:v>
                </c:pt>
                <c:pt idx="3">
                  <c:v>2015</c:v>
                </c:pt>
                <c:pt idx="4">
                  <c:v>2016</c:v>
                </c:pt>
                <c:pt idx="5">
                  <c:v>2017</c:v>
                </c:pt>
              </c:strCache>
            </c:strRef>
          </c:cat>
          <c:val>
            <c:numRef>
              <c:f>'vp_reports-4'!$N$4:$N$10</c:f>
              <c:numCache>
                <c:formatCode>General</c:formatCode>
                <c:ptCount val="6"/>
                <c:pt idx="0">
                  <c:v>502</c:v>
                </c:pt>
                <c:pt idx="1">
                  <c:v>505</c:v>
                </c:pt>
                <c:pt idx="2">
                  <c:v>470</c:v>
                </c:pt>
                <c:pt idx="3">
                  <c:v>471</c:v>
                </c:pt>
                <c:pt idx="4">
                  <c:v>508</c:v>
                </c:pt>
                <c:pt idx="5">
                  <c:v>789</c:v>
                </c:pt>
              </c:numCache>
            </c:numRef>
          </c:val>
          <c:extLst>
            <c:ext xmlns:c16="http://schemas.microsoft.com/office/drawing/2014/chart" uri="{C3380CC4-5D6E-409C-BE32-E72D297353CC}">
              <c16:uniqueId val="{00000003-4932-4002-8BA5-E5763EE740AF}"/>
            </c:ext>
          </c:extLst>
        </c:ser>
        <c:dLbls>
          <c:showLegendKey val="0"/>
          <c:showVal val="0"/>
          <c:showCatName val="0"/>
          <c:showSerName val="0"/>
          <c:showPercent val="0"/>
          <c:showBubbleSize val="0"/>
        </c:dLbls>
        <c:gapWidth val="219"/>
        <c:overlap val="-27"/>
        <c:axId val="914909240"/>
        <c:axId val="914903664"/>
      </c:barChart>
      <c:catAx>
        <c:axId val="914909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4903664"/>
        <c:crosses val="autoZero"/>
        <c:auto val="1"/>
        <c:lblAlgn val="ctr"/>
        <c:lblOffset val="100"/>
        <c:noMultiLvlLbl val="0"/>
      </c:catAx>
      <c:valAx>
        <c:axId val="914903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14909240"/>
        <c:crosses val="autoZero"/>
        <c:crossBetween val="between"/>
      </c:valAx>
      <c:spPr>
        <a:solidFill>
          <a:schemeClr val="bg1"/>
        </a:solid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sz="1200" dirty="0"/>
              <a:t>Time Series Analysis</a:t>
            </a:r>
          </a:p>
          <a:p>
            <a:pPr>
              <a:defRPr/>
            </a:pPr>
            <a:r>
              <a:rPr lang="en-US" sz="1200" dirty="0"/>
              <a:t>Exponential Smoothing, </a:t>
            </a:r>
            <a:r>
              <a:rPr lang="en-US" sz="1200" dirty="0" err="1"/>
              <a:t>df</a:t>
            </a:r>
            <a:r>
              <a:rPr lang="en-US" sz="1200" dirty="0"/>
              <a:t>=0.8</a:t>
            </a:r>
          </a:p>
        </c:rich>
      </c:tx>
      <c:layout>
        <c:manualLayout>
          <c:xMode val="edge"/>
          <c:yMode val="edge"/>
          <c:x val="0.15615117374565415"/>
          <c:y val="0"/>
        </c:manualLayout>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9003661401491367"/>
          <c:y val="0.26664390496458668"/>
          <c:w val="0.67254699247517535"/>
          <c:h val="0.4855006188706304"/>
        </c:manualLayout>
      </c:layout>
      <c:lineChart>
        <c:grouping val="standard"/>
        <c:varyColors val="0"/>
        <c:ser>
          <c:idx val="0"/>
          <c:order val="0"/>
          <c:tx>
            <c:v>Actual</c:v>
          </c:tx>
          <c:spPr>
            <a:ln w="22225" cap="rnd" cmpd="sng" algn="ctr">
              <a:solidFill>
                <a:schemeClr val="accent1"/>
              </a:solidFill>
              <a:round/>
            </a:ln>
            <a:effectLst/>
          </c:spPr>
          <c:marker>
            <c:symbol val="none"/>
          </c:marker>
          <c:val>
            <c:numRef>
              <c:f>Sheet2!$B$2:$B$7</c:f>
              <c:numCache>
                <c:formatCode>General</c:formatCode>
                <c:ptCount val="6"/>
                <c:pt idx="0">
                  <c:v>2454</c:v>
                </c:pt>
                <c:pt idx="1">
                  <c:v>2165</c:v>
                </c:pt>
                <c:pt idx="2">
                  <c:v>2241</c:v>
                </c:pt>
                <c:pt idx="3">
                  <c:v>2250</c:v>
                </c:pt>
                <c:pt idx="4">
                  <c:v>3330</c:v>
                </c:pt>
                <c:pt idx="5">
                  <c:v>2247</c:v>
                </c:pt>
              </c:numCache>
            </c:numRef>
          </c:val>
          <c:smooth val="0"/>
          <c:extLst>
            <c:ext xmlns:c16="http://schemas.microsoft.com/office/drawing/2014/chart" uri="{C3380CC4-5D6E-409C-BE32-E72D297353CC}">
              <c16:uniqueId val="{00000000-33DF-48CA-8F4F-FA5C44D7D960}"/>
            </c:ext>
          </c:extLst>
        </c:ser>
        <c:ser>
          <c:idx val="1"/>
          <c:order val="1"/>
          <c:tx>
            <c:v>Forecast</c:v>
          </c:tx>
          <c:spPr>
            <a:ln w="22225" cap="rnd" cmpd="sng" algn="ctr">
              <a:solidFill>
                <a:schemeClr val="accent2"/>
              </a:solidFill>
              <a:round/>
            </a:ln>
            <a:effectLst/>
          </c:spPr>
          <c:marker>
            <c:symbol val="none"/>
          </c:marker>
          <c:val>
            <c:numRef>
              <c:f>Sheet2!$D$2:$D$7</c:f>
              <c:numCache>
                <c:formatCode>General</c:formatCode>
                <c:ptCount val="6"/>
                <c:pt idx="0">
                  <c:v>#N/A</c:v>
                </c:pt>
                <c:pt idx="1">
                  <c:v>2454</c:v>
                </c:pt>
                <c:pt idx="2">
                  <c:v>2396.1999999999998</c:v>
                </c:pt>
                <c:pt idx="3">
                  <c:v>2365.16</c:v>
                </c:pt>
                <c:pt idx="4">
                  <c:v>2342.1279999999997</c:v>
                </c:pt>
                <c:pt idx="5">
                  <c:v>2539.7024000000001</c:v>
                </c:pt>
              </c:numCache>
            </c:numRef>
          </c:val>
          <c:smooth val="0"/>
          <c:extLst>
            <c:ext xmlns:c16="http://schemas.microsoft.com/office/drawing/2014/chart" uri="{C3380CC4-5D6E-409C-BE32-E72D297353CC}">
              <c16:uniqueId val="{00000001-33DF-48CA-8F4F-FA5C44D7D960}"/>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794256928"/>
        <c:axId val="794265128"/>
      </c:lineChart>
      <c:catAx>
        <c:axId val="794256928"/>
        <c:scaling>
          <c:orientation val="minMax"/>
        </c:scaling>
        <c:delete val="0"/>
        <c:axPos val="b"/>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794265128"/>
        <c:crosses val="autoZero"/>
        <c:auto val="1"/>
        <c:lblAlgn val="ctr"/>
        <c:lblOffset val="100"/>
        <c:noMultiLvlLbl val="0"/>
      </c:catAx>
      <c:valAx>
        <c:axId val="7942651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794256928"/>
        <c:crosses val="autoZero"/>
        <c:crossBetween val="midCat"/>
      </c:valAx>
      <c:spPr>
        <a:gradFill>
          <a:gsLst>
            <a:gs pos="100000">
              <a:schemeClr val="lt1">
                <a:lumMod val="95000"/>
              </a:schemeClr>
            </a:gs>
            <a:gs pos="0">
              <a:schemeClr val="lt1"/>
            </a:gs>
          </a:gsLst>
          <a:lin ang="5400000" scaled="0"/>
        </a:gradFill>
        <a:ln>
          <a:noFill/>
        </a:ln>
        <a:effectLst/>
      </c:spPr>
    </c:plotArea>
    <c:legend>
      <c:legendPos val="b"/>
      <c:layout>
        <c:manualLayout>
          <c:xMode val="edge"/>
          <c:yMode val="edge"/>
          <c:x val="0.20631506779909944"/>
          <c:y val="0.83176861373568478"/>
          <c:w val="0.58736954373255157"/>
          <c:h val="0.1532534786780050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dirty="0"/>
              <a:t>Exponential Smoothing, </a:t>
            </a:r>
            <a:r>
              <a:rPr lang="en-US" dirty="0" err="1"/>
              <a:t>df</a:t>
            </a:r>
            <a:r>
              <a:rPr lang="en-US" dirty="0"/>
              <a:t>=0.2</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v>Actual</c:v>
          </c:tx>
          <c:spPr>
            <a:ln w="22225" cap="rnd" cmpd="sng" algn="ctr">
              <a:solidFill>
                <a:schemeClr val="accent1"/>
              </a:solidFill>
              <a:round/>
            </a:ln>
            <a:effectLst/>
          </c:spPr>
          <c:marker>
            <c:symbol val="none"/>
          </c:marker>
          <c:val>
            <c:numRef>
              <c:f>Sheet2!$B$2:$B$7</c:f>
              <c:numCache>
                <c:formatCode>General</c:formatCode>
                <c:ptCount val="6"/>
                <c:pt idx="0">
                  <c:v>2454</c:v>
                </c:pt>
                <c:pt idx="1">
                  <c:v>2165</c:v>
                </c:pt>
                <c:pt idx="2">
                  <c:v>2241</c:v>
                </c:pt>
                <c:pt idx="3">
                  <c:v>2250</c:v>
                </c:pt>
                <c:pt idx="4">
                  <c:v>3330</c:v>
                </c:pt>
                <c:pt idx="5">
                  <c:v>2247</c:v>
                </c:pt>
              </c:numCache>
            </c:numRef>
          </c:val>
          <c:smooth val="0"/>
          <c:extLst>
            <c:ext xmlns:c16="http://schemas.microsoft.com/office/drawing/2014/chart" uri="{C3380CC4-5D6E-409C-BE32-E72D297353CC}">
              <c16:uniqueId val="{00000000-72A4-4C81-B568-F4C427330023}"/>
            </c:ext>
          </c:extLst>
        </c:ser>
        <c:ser>
          <c:idx val="1"/>
          <c:order val="1"/>
          <c:tx>
            <c:v>Forecast</c:v>
          </c:tx>
          <c:spPr>
            <a:ln w="22225" cap="rnd" cmpd="sng" algn="ctr">
              <a:solidFill>
                <a:schemeClr val="accent2"/>
              </a:solidFill>
              <a:round/>
            </a:ln>
            <a:effectLst/>
          </c:spPr>
          <c:marker>
            <c:symbol val="none"/>
          </c:marker>
          <c:val>
            <c:numRef>
              <c:f>Sheet2!$C$2:$C$7</c:f>
              <c:numCache>
                <c:formatCode>General</c:formatCode>
                <c:ptCount val="6"/>
                <c:pt idx="0">
                  <c:v>#N/A</c:v>
                </c:pt>
                <c:pt idx="1">
                  <c:v>2454</c:v>
                </c:pt>
                <c:pt idx="2">
                  <c:v>2222.8000000000002</c:v>
                </c:pt>
                <c:pt idx="3">
                  <c:v>2237.36</c:v>
                </c:pt>
                <c:pt idx="4">
                  <c:v>2247.4720000000002</c:v>
                </c:pt>
                <c:pt idx="5">
                  <c:v>3113.4944</c:v>
                </c:pt>
              </c:numCache>
            </c:numRef>
          </c:val>
          <c:smooth val="0"/>
          <c:extLst>
            <c:ext xmlns:c16="http://schemas.microsoft.com/office/drawing/2014/chart" uri="{C3380CC4-5D6E-409C-BE32-E72D297353CC}">
              <c16:uniqueId val="{00000001-72A4-4C81-B568-F4C427330023}"/>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803949328"/>
        <c:axId val="803958184"/>
      </c:lineChart>
      <c:catAx>
        <c:axId val="803949328"/>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Data Point</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803958184"/>
        <c:crosses val="autoZero"/>
        <c:auto val="1"/>
        <c:lblAlgn val="ctr"/>
        <c:lblOffset val="100"/>
        <c:noMultiLvlLbl val="0"/>
      </c:catAx>
      <c:valAx>
        <c:axId val="803958184"/>
        <c:scaling>
          <c:orientation val="minMax"/>
        </c:scaling>
        <c:delete val="0"/>
        <c:axPos val="l"/>
        <c:title>
          <c:tx>
            <c:rich>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Value</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803949328"/>
        <c:crosses val="autoZero"/>
        <c:crossBetween val="midCat"/>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dirty="0"/>
              <a:t>Exponential Smoothing, </a:t>
            </a:r>
            <a:r>
              <a:rPr lang="en-US" dirty="0" err="1"/>
              <a:t>df</a:t>
            </a:r>
            <a:r>
              <a:rPr lang="en-US" dirty="0"/>
              <a:t>=0.8</a:t>
            </a:r>
          </a:p>
        </c:rich>
      </c:tx>
      <c:layout>
        <c:manualLayout>
          <c:xMode val="edge"/>
          <c:yMode val="edge"/>
          <c:x val="0.21723873101284105"/>
          <c:y val="0"/>
        </c:manualLayout>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v>Actual</c:v>
          </c:tx>
          <c:spPr>
            <a:ln w="22225" cap="rnd" cmpd="sng" algn="ctr">
              <a:solidFill>
                <a:schemeClr val="accent1"/>
              </a:solidFill>
              <a:round/>
            </a:ln>
            <a:effectLst/>
          </c:spPr>
          <c:marker>
            <c:symbol val="none"/>
          </c:marker>
          <c:val>
            <c:numRef>
              <c:f>Sheet2!$B$2:$B$7</c:f>
              <c:numCache>
                <c:formatCode>General</c:formatCode>
                <c:ptCount val="6"/>
                <c:pt idx="0">
                  <c:v>2454</c:v>
                </c:pt>
                <c:pt idx="1">
                  <c:v>2165</c:v>
                </c:pt>
                <c:pt idx="2">
                  <c:v>2241</c:v>
                </c:pt>
                <c:pt idx="3">
                  <c:v>2250</c:v>
                </c:pt>
                <c:pt idx="4">
                  <c:v>3330</c:v>
                </c:pt>
                <c:pt idx="5">
                  <c:v>2247</c:v>
                </c:pt>
              </c:numCache>
            </c:numRef>
          </c:val>
          <c:smooth val="0"/>
          <c:extLst>
            <c:ext xmlns:c16="http://schemas.microsoft.com/office/drawing/2014/chart" uri="{C3380CC4-5D6E-409C-BE32-E72D297353CC}">
              <c16:uniqueId val="{00000000-AF69-4415-BD02-B46D155E5D3E}"/>
            </c:ext>
          </c:extLst>
        </c:ser>
        <c:ser>
          <c:idx val="1"/>
          <c:order val="1"/>
          <c:tx>
            <c:v>Forecast</c:v>
          </c:tx>
          <c:spPr>
            <a:ln w="22225" cap="rnd" cmpd="sng" algn="ctr">
              <a:solidFill>
                <a:schemeClr val="accent2"/>
              </a:solidFill>
              <a:round/>
            </a:ln>
            <a:effectLst/>
          </c:spPr>
          <c:marker>
            <c:symbol val="none"/>
          </c:marker>
          <c:val>
            <c:numRef>
              <c:f>Sheet2!$D$2:$D$7</c:f>
              <c:numCache>
                <c:formatCode>General</c:formatCode>
                <c:ptCount val="6"/>
                <c:pt idx="0">
                  <c:v>#N/A</c:v>
                </c:pt>
                <c:pt idx="1">
                  <c:v>2454</c:v>
                </c:pt>
                <c:pt idx="2">
                  <c:v>2396.1999999999998</c:v>
                </c:pt>
                <c:pt idx="3">
                  <c:v>2365.16</c:v>
                </c:pt>
                <c:pt idx="4">
                  <c:v>2342.1279999999997</c:v>
                </c:pt>
                <c:pt idx="5">
                  <c:v>2539.7024000000001</c:v>
                </c:pt>
              </c:numCache>
            </c:numRef>
          </c:val>
          <c:smooth val="0"/>
          <c:extLst>
            <c:ext xmlns:c16="http://schemas.microsoft.com/office/drawing/2014/chart" uri="{C3380CC4-5D6E-409C-BE32-E72D297353CC}">
              <c16:uniqueId val="{00000001-AF69-4415-BD02-B46D155E5D3E}"/>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794256928"/>
        <c:axId val="794265128"/>
      </c:lineChart>
      <c:catAx>
        <c:axId val="794256928"/>
        <c:scaling>
          <c:orientation val="minMax"/>
        </c:scaling>
        <c:delete val="0"/>
        <c:axPos val="b"/>
        <c:title>
          <c:tx>
            <c:rich>
              <a:bodyPr rot="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Data Point</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794265128"/>
        <c:crosses val="autoZero"/>
        <c:auto val="1"/>
        <c:lblAlgn val="ctr"/>
        <c:lblOffset val="100"/>
        <c:noMultiLvlLbl val="0"/>
      </c:catAx>
      <c:valAx>
        <c:axId val="794265128"/>
        <c:scaling>
          <c:orientation val="minMax"/>
        </c:scaling>
        <c:delete val="0"/>
        <c:axPos val="l"/>
        <c:title>
          <c:tx>
            <c:rich>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Value</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dk1">
                    <a:lumMod val="65000"/>
                    <a:lumOff val="35000"/>
                  </a:schemeClr>
                </a:solidFill>
                <a:latin typeface="+mn-lt"/>
                <a:ea typeface="+mn-ea"/>
                <a:cs typeface="+mn-cs"/>
              </a:defRPr>
            </a:pPr>
            <a:endParaRPr lang="en-US"/>
          </a:p>
        </c:txPr>
        <c:crossAx val="794256928"/>
        <c:crosses val="autoZero"/>
        <c:crossBetween val="midCat"/>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dirty="0"/>
              <a:t>Time</a:t>
            </a:r>
            <a:r>
              <a:rPr lang="en-US" baseline="0" dirty="0"/>
              <a:t> Plot for Vacation Patrol</a:t>
            </a:r>
            <a:endParaRPr lang="en-US" dirty="0"/>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scatterChart>
        <c:scatterStyle val="lineMarker"/>
        <c:varyColors val="0"/>
        <c:ser>
          <c:idx val="0"/>
          <c:order val="0"/>
          <c:tx>
            <c:strRef>
              <c:f>Sheet2!$B$1</c:f>
              <c:strCache>
                <c:ptCount val="1"/>
                <c:pt idx="0">
                  <c:v>Number Of Patrols</c:v>
                </c:pt>
              </c:strCache>
            </c:strRef>
          </c:tx>
          <c:spPr>
            <a:ln w="25400" cap="flat" cmpd="sng" algn="ctr">
              <a:noFill/>
              <a:prstDash val="sysDot"/>
              <a:round/>
            </a:ln>
            <a:effectLst/>
          </c:spPr>
          <c:marker>
            <c:symbol val="circle"/>
            <c:size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xVal>
            <c:numRef>
              <c:f>Sheet2!$A$2:$A$7</c:f>
              <c:numCache>
                <c:formatCode>General</c:formatCode>
                <c:ptCount val="6"/>
                <c:pt idx="0">
                  <c:v>2012</c:v>
                </c:pt>
                <c:pt idx="1">
                  <c:v>2013</c:v>
                </c:pt>
                <c:pt idx="2">
                  <c:v>2014</c:v>
                </c:pt>
                <c:pt idx="3">
                  <c:v>2015</c:v>
                </c:pt>
                <c:pt idx="4">
                  <c:v>2016</c:v>
                </c:pt>
                <c:pt idx="5">
                  <c:v>2017</c:v>
                </c:pt>
              </c:numCache>
            </c:numRef>
          </c:xVal>
          <c:yVal>
            <c:numRef>
              <c:f>Sheet2!$B$2:$B$7</c:f>
              <c:numCache>
                <c:formatCode>General</c:formatCode>
                <c:ptCount val="6"/>
                <c:pt idx="0">
                  <c:v>2454</c:v>
                </c:pt>
                <c:pt idx="1">
                  <c:v>2165</c:v>
                </c:pt>
                <c:pt idx="2">
                  <c:v>2241</c:v>
                </c:pt>
                <c:pt idx="3">
                  <c:v>2250</c:v>
                </c:pt>
                <c:pt idx="4">
                  <c:v>3330</c:v>
                </c:pt>
                <c:pt idx="5">
                  <c:v>2247</c:v>
                </c:pt>
              </c:numCache>
            </c:numRef>
          </c:yVal>
          <c:smooth val="0"/>
          <c:extLst>
            <c:ext xmlns:c16="http://schemas.microsoft.com/office/drawing/2014/chart" uri="{C3380CC4-5D6E-409C-BE32-E72D297353CC}">
              <c16:uniqueId val="{00000000-20BB-4E77-90E4-03FFC8743D81}"/>
            </c:ext>
          </c:extLst>
        </c:ser>
        <c:dLbls>
          <c:showLegendKey val="0"/>
          <c:showVal val="0"/>
          <c:showCatName val="0"/>
          <c:showSerName val="0"/>
          <c:showPercent val="0"/>
          <c:showBubbleSize val="0"/>
        </c:dLbls>
        <c:axId val="800371016"/>
        <c:axId val="800367736"/>
      </c:scatterChart>
      <c:valAx>
        <c:axId val="80037101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800367736"/>
        <c:crosses val="autoZero"/>
        <c:crossBetween val="midCat"/>
      </c:valAx>
      <c:valAx>
        <c:axId val="80036773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rnd">
            <a:solidFill>
              <a:schemeClr val="dk1">
                <a:lumMod val="25000"/>
                <a:lumOff val="75000"/>
              </a:schemeClr>
            </a:solidFill>
            <a:round/>
          </a:ln>
          <a:effectLst/>
        </c:spPr>
        <c:txPr>
          <a:bodyPr rot="-60000000" spcFirstLastPara="1" vertOverflow="ellipsis" vert="horz" wrap="square" anchor="ctr" anchorCtr="1"/>
          <a:lstStyle/>
          <a:p>
            <a:pPr>
              <a:defRPr sz="1197" b="0" i="0" u="none" strike="noStrike" kern="1200" spc="0" baseline="0">
                <a:solidFill>
                  <a:schemeClr val="dk1">
                    <a:lumMod val="65000"/>
                    <a:lumOff val="35000"/>
                  </a:schemeClr>
                </a:solidFill>
                <a:latin typeface="+mn-lt"/>
                <a:ea typeface="+mn-ea"/>
                <a:cs typeface="+mn-cs"/>
              </a:defRPr>
            </a:pPr>
            <a:endParaRPr lang="en-US"/>
          </a:p>
        </c:txPr>
        <c:crossAx val="800371016"/>
        <c:crosses val="autoZero"/>
        <c:crossBetween val="midCat"/>
      </c:valAx>
      <c:spPr>
        <a:gradFill>
          <a:gsLst>
            <a:gs pos="100000">
              <a:schemeClr val="lt1">
                <a:lumMod val="95000"/>
              </a:schemeClr>
            </a:gs>
            <a:gs pos="0">
              <a:schemeClr val="lt1">
                <a:alpha val="0"/>
              </a:schemeClr>
            </a:gs>
          </a:gsLst>
          <a:lin ang="5400000" scaled="0"/>
        </a:gra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[vacation-patrol-data.xlsx]vp_reports-4!PivotTable7</c:name>
    <c:fmtId val="17"/>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
        <c:idx val="12"/>
        <c:spPr>
          <a:solidFill>
            <a:schemeClr val="accent1"/>
          </a:solidFill>
          <a:ln>
            <a:noFill/>
          </a:ln>
          <a:effectLst/>
        </c:spPr>
        <c:marker>
          <c:symbol val="none"/>
        </c:marker>
      </c:pivotFmt>
      <c:pivotFmt>
        <c:idx val="13"/>
        <c:spPr>
          <a:solidFill>
            <a:schemeClr val="accent1"/>
          </a:solidFill>
          <a:ln>
            <a:noFill/>
          </a:ln>
          <a:effectLst/>
        </c:spPr>
        <c:marker>
          <c:symbol val="none"/>
        </c:marker>
      </c:pivotFmt>
      <c:pivotFmt>
        <c:idx val="14"/>
        <c:spPr>
          <a:solidFill>
            <a:schemeClr val="accent1"/>
          </a:solidFill>
          <a:ln>
            <a:noFill/>
          </a:ln>
          <a:effectLst/>
        </c:spPr>
        <c:marker>
          <c:symbol val="none"/>
        </c:marker>
      </c:pivotFmt>
    </c:pivotFmts>
    <c:plotArea>
      <c:layout>
        <c:manualLayout>
          <c:layoutTarget val="inner"/>
          <c:xMode val="edge"/>
          <c:yMode val="edge"/>
          <c:x val="7.2046038887996156E-2"/>
          <c:y val="0.17820610965296008"/>
          <c:w val="0.74785935240237822"/>
          <c:h val="0.55763597258676001"/>
        </c:manualLayout>
      </c:layout>
      <c:barChart>
        <c:barDir val="col"/>
        <c:grouping val="clustered"/>
        <c:varyColors val="0"/>
        <c:ser>
          <c:idx val="0"/>
          <c:order val="0"/>
          <c:tx>
            <c:strRef>
              <c:f>'vp_reports-4'!$K$2:$K$3</c:f>
              <c:strCache>
                <c:ptCount val="1"/>
                <c:pt idx="0">
                  <c:v>Qtr1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'vp_reports-4'!$J$4:$J$10</c:f>
              <c:strCache>
                <c:ptCount val="6"/>
                <c:pt idx="0">
                  <c:v>2012</c:v>
                </c:pt>
                <c:pt idx="1">
                  <c:v>2013</c:v>
                </c:pt>
                <c:pt idx="2">
                  <c:v>2014</c:v>
                </c:pt>
                <c:pt idx="3">
                  <c:v>2015</c:v>
                </c:pt>
                <c:pt idx="4">
                  <c:v>2016</c:v>
                </c:pt>
                <c:pt idx="5">
                  <c:v>2017</c:v>
                </c:pt>
              </c:strCache>
            </c:strRef>
          </c:cat>
          <c:val>
            <c:numRef>
              <c:f>'vp_reports-4'!$K$4:$K$10</c:f>
              <c:numCache>
                <c:formatCode>General</c:formatCode>
                <c:ptCount val="6"/>
                <c:pt idx="0">
                  <c:v>562</c:v>
                </c:pt>
                <c:pt idx="1">
                  <c:v>387</c:v>
                </c:pt>
                <c:pt idx="2">
                  <c:v>440</c:v>
                </c:pt>
                <c:pt idx="3">
                  <c:v>483</c:v>
                </c:pt>
                <c:pt idx="4">
                  <c:v>636</c:v>
                </c:pt>
                <c:pt idx="5">
                  <c:v>157</c:v>
                </c:pt>
              </c:numCache>
            </c:numRef>
          </c:val>
          <c:extLst>
            <c:ext xmlns:c16="http://schemas.microsoft.com/office/drawing/2014/chart" uri="{C3380CC4-5D6E-409C-BE32-E72D297353CC}">
              <c16:uniqueId val="{00000000-270B-451D-8413-D7C8002F0B5B}"/>
            </c:ext>
          </c:extLst>
        </c:ser>
        <c:ser>
          <c:idx val="1"/>
          <c:order val="1"/>
          <c:tx>
            <c:strRef>
              <c:f>'vp_reports-4'!$L$2:$L$3</c:f>
              <c:strCache>
                <c:ptCount val="1"/>
                <c:pt idx="0">
                  <c:v>Qtr2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'vp_reports-4'!$J$4:$J$10</c:f>
              <c:strCache>
                <c:ptCount val="6"/>
                <c:pt idx="0">
                  <c:v>2012</c:v>
                </c:pt>
                <c:pt idx="1">
                  <c:v>2013</c:v>
                </c:pt>
                <c:pt idx="2">
                  <c:v>2014</c:v>
                </c:pt>
                <c:pt idx="3">
                  <c:v>2015</c:v>
                </c:pt>
                <c:pt idx="4">
                  <c:v>2016</c:v>
                </c:pt>
                <c:pt idx="5">
                  <c:v>2017</c:v>
                </c:pt>
              </c:strCache>
            </c:strRef>
          </c:cat>
          <c:val>
            <c:numRef>
              <c:f>'vp_reports-4'!$L$4:$L$10</c:f>
              <c:numCache>
                <c:formatCode>General</c:formatCode>
                <c:ptCount val="6"/>
                <c:pt idx="0">
                  <c:v>515</c:v>
                </c:pt>
                <c:pt idx="1">
                  <c:v>570</c:v>
                </c:pt>
                <c:pt idx="2">
                  <c:v>584</c:v>
                </c:pt>
                <c:pt idx="3">
                  <c:v>644</c:v>
                </c:pt>
                <c:pt idx="4">
                  <c:v>987</c:v>
                </c:pt>
                <c:pt idx="5">
                  <c:v>292</c:v>
                </c:pt>
              </c:numCache>
            </c:numRef>
          </c:val>
          <c:extLst>
            <c:ext xmlns:c16="http://schemas.microsoft.com/office/drawing/2014/chart" uri="{C3380CC4-5D6E-409C-BE32-E72D297353CC}">
              <c16:uniqueId val="{00000001-270B-451D-8413-D7C8002F0B5B}"/>
            </c:ext>
          </c:extLst>
        </c:ser>
        <c:ser>
          <c:idx val="2"/>
          <c:order val="2"/>
          <c:tx>
            <c:strRef>
              <c:f>'vp_reports-4'!$M$2:$M$3</c:f>
              <c:strCache>
                <c:ptCount val="1"/>
                <c:pt idx="0">
                  <c:v>Qtr3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'vp_reports-4'!$J$4:$J$10</c:f>
              <c:strCache>
                <c:ptCount val="6"/>
                <c:pt idx="0">
                  <c:v>2012</c:v>
                </c:pt>
                <c:pt idx="1">
                  <c:v>2013</c:v>
                </c:pt>
                <c:pt idx="2">
                  <c:v>2014</c:v>
                </c:pt>
                <c:pt idx="3">
                  <c:v>2015</c:v>
                </c:pt>
                <c:pt idx="4">
                  <c:v>2016</c:v>
                </c:pt>
                <c:pt idx="5">
                  <c:v>2017</c:v>
                </c:pt>
              </c:strCache>
            </c:strRef>
          </c:cat>
          <c:val>
            <c:numRef>
              <c:f>'vp_reports-4'!$M$4:$M$10</c:f>
              <c:numCache>
                <c:formatCode>General</c:formatCode>
                <c:ptCount val="6"/>
                <c:pt idx="0">
                  <c:v>873</c:v>
                </c:pt>
                <c:pt idx="1">
                  <c:v>703</c:v>
                </c:pt>
                <c:pt idx="2">
                  <c:v>747</c:v>
                </c:pt>
                <c:pt idx="3">
                  <c:v>652</c:v>
                </c:pt>
                <c:pt idx="4">
                  <c:v>1199</c:v>
                </c:pt>
                <c:pt idx="5">
                  <c:v>1009</c:v>
                </c:pt>
              </c:numCache>
            </c:numRef>
          </c:val>
          <c:extLst>
            <c:ext xmlns:c16="http://schemas.microsoft.com/office/drawing/2014/chart" uri="{C3380CC4-5D6E-409C-BE32-E72D297353CC}">
              <c16:uniqueId val="{00000002-270B-451D-8413-D7C8002F0B5B}"/>
            </c:ext>
          </c:extLst>
        </c:ser>
        <c:ser>
          <c:idx val="3"/>
          <c:order val="3"/>
          <c:tx>
            <c:strRef>
              <c:f>'vp_reports-4'!$N$2:$N$3</c:f>
              <c:strCache>
                <c:ptCount val="1"/>
                <c:pt idx="0">
                  <c:v>Qtr4</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'vp_reports-4'!$J$4:$J$10</c:f>
              <c:strCache>
                <c:ptCount val="6"/>
                <c:pt idx="0">
                  <c:v>2012</c:v>
                </c:pt>
                <c:pt idx="1">
                  <c:v>2013</c:v>
                </c:pt>
                <c:pt idx="2">
                  <c:v>2014</c:v>
                </c:pt>
                <c:pt idx="3">
                  <c:v>2015</c:v>
                </c:pt>
                <c:pt idx="4">
                  <c:v>2016</c:v>
                </c:pt>
                <c:pt idx="5">
                  <c:v>2017</c:v>
                </c:pt>
              </c:strCache>
            </c:strRef>
          </c:cat>
          <c:val>
            <c:numRef>
              <c:f>'vp_reports-4'!$N$4:$N$10</c:f>
              <c:numCache>
                <c:formatCode>General</c:formatCode>
                <c:ptCount val="6"/>
                <c:pt idx="0">
                  <c:v>502</c:v>
                </c:pt>
                <c:pt idx="1">
                  <c:v>505</c:v>
                </c:pt>
                <c:pt idx="2">
                  <c:v>470</c:v>
                </c:pt>
                <c:pt idx="3">
                  <c:v>471</c:v>
                </c:pt>
                <c:pt idx="4">
                  <c:v>508</c:v>
                </c:pt>
                <c:pt idx="5">
                  <c:v>789</c:v>
                </c:pt>
              </c:numCache>
            </c:numRef>
          </c:val>
          <c:extLst>
            <c:ext xmlns:c16="http://schemas.microsoft.com/office/drawing/2014/chart" uri="{C3380CC4-5D6E-409C-BE32-E72D297353CC}">
              <c16:uniqueId val="{00000003-270B-451D-8413-D7C8002F0B5B}"/>
            </c:ext>
          </c:extLst>
        </c:ser>
        <c:dLbls>
          <c:dLblPos val="inEnd"/>
          <c:showLegendKey val="0"/>
          <c:showVal val="1"/>
          <c:showCatName val="0"/>
          <c:showSerName val="0"/>
          <c:showPercent val="0"/>
          <c:showBubbleSize val="0"/>
        </c:dLbls>
        <c:gapWidth val="219"/>
        <c:overlap val="-27"/>
        <c:axId val="914909240"/>
        <c:axId val="914903664"/>
      </c:barChart>
      <c:catAx>
        <c:axId val="914909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4903664"/>
        <c:crosses val="autoZero"/>
        <c:auto val="1"/>
        <c:lblAlgn val="ctr"/>
        <c:lblOffset val="100"/>
        <c:noMultiLvlLbl val="0"/>
      </c:catAx>
      <c:valAx>
        <c:axId val="914903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4909240"/>
        <c:crosses val="autoZero"/>
        <c:crossBetween val="between"/>
      </c:valAx>
      <c:spPr>
        <a:noFill/>
        <a:ln>
          <a:noFill/>
        </a:ln>
        <a:effectLst/>
      </c:spPr>
    </c:plotArea>
    <c:legend>
      <c:legendPos val="r"/>
      <c:layout>
        <c:manualLayout>
          <c:xMode val="edge"/>
          <c:yMode val="edge"/>
          <c:x val="0.85003195897144068"/>
          <c:y val="0.16011548556430447"/>
          <c:w val="0.12436224489795919"/>
          <c:h val="0.3797685185185185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Process Control Chart for Vacation Patrol Data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Sheet3!$I$1</c:f>
              <c:strCache>
                <c:ptCount val="1"/>
                <c:pt idx="0">
                  <c:v>X</c:v>
                </c:pt>
              </c:strCache>
            </c:strRef>
          </c:tx>
          <c:spPr>
            <a:ln w="28575" cap="rnd">
              <a:solidFill>
                <a:schemeClr val="accent1"/>
              </a:solidFill>
              <a:round/>
            </a:ln>
            <a:effectLst/>
          </c:spPr>
          <c:marker>
            <c:symbol val="none"/>
          </c:marker>
          <c:val>
            <c:numRef>
              <c:f>Sheet3!$I$2:$I$14</c:f>
              <c:numCache>
                <c:formatCode>0</c:formatCode>
                <c:ptCount val="13"/>
                <c:pt idx="0">
                  <c:v>173</c:v>
                </c:pt>
                <c:pt idx="1">
                  <c:v>121.66666666666667</c:v>
                </c:pt>
                <c:pt idx="2">
                  <c:v>149.5</c:v>
                </c:pt>
                <c:pt idx="3">
                  <c:v>170.33333333333334</c:v>
                </c:pt>
                <c:pt idx="4">
                  <c:v>184.66666666666666</c:v>
                </c:pt>
                <c:pt idx="5">
                  <c:v>243.66666666666666</c:v>
                </c:pt>
                <c:pt idx="6">
                  <c:v>373.66666666666669</c:v>
                </c:pt>
                <c:pt idx="7">
                  <c:v>288.16666666666669</c:v>
                </c:pt>
                <c:pt idx="8">
                  <c:v>202</c:v>
                </c:pt>
                <c:pt idx="9">
                  <c:v>136</c:v>
                </c:pt>
                <c:pt idx="10">
                  <c:v>170.83333333333334</c:v>
                </c:pt>
                <c:pt idx="11">
                  <c:v>214.83333333333334</c:v>
                </c:pt>
              </c:numCache>
            </c:numRef>
          </c:val>
          <c:smooth val="0"/>
          <c:extLst>
            <c:ext xmlns:c16="http://schemas.microsoft.com/office/drawing/2014/chart" uri="{C3380CC4-5D6E-409C-BE32-E72D297353CC}">
              <c16:uniqueId val="{00000000-FED8-4307-BE93-8169189F9A16}"/>
            </c:ext>
          </c:extLst>
        </c:ser>
        <c:ser>
          <c:idx val="1"/>
          <c:order val="1"/>
          <c:tx>
            <c:strRef>
              <c:f>Sheet3!$J$1</c:f>
              <c:strCache>
                <c:ptCount val="1"/>
                <c:pt idx="0">
                  <c:v>X bar</c:v>
                </c:pt>
              </c:strCache>
            </c:strRef>
          </c:tx>
          <c:spPr>
            <a:ln w="28575" cap="rnd">
              <a:solidFill>
                <a:schemeClr val="accent2"/>
              </a:solidFill>
              <a:round/>
            </a:ln>
            <a:effectLst/>
          </c:spPr>
          <c:marker>
            <c:symbol val="none"/>
          </c:marker>
          <c:val>
            <c:numRef>
              <c:f>Sheet3!$J$2:$J$14</c:f>
              <c:numCache>
                <c:formatCode>General</c:formatCode>
                <c:ptCount val="13"/>
                <c:pt idx="0">
                  <c:v>202</c:v>
                </c:pt>
                <c:pt idx="1">
                  <c:v>202</c:v>
                </c:pt>
                <c:pt idx="2">
                  <c:v>202</c:v>
                </c:pt>
                <c:pt idx="3">
                  <c:v>202</c:v>
                </c:pt>
                <c:pt idx="4">
                  <c:v>202</c:v>
                </c:pt>
                <c:pt idx="5">
                  <c:v>202</c:v>
                </c:pt>
                <c:pt idx="6">
                  <c:v>202</c:v>
                </c:pt>
                <c:pt idx="7">
                  <c:v>202</c:v>
                </c:pt>
                <c:pt idx="8">
                  <c:v>202</c:v>
                </c:pt>
                <c:pt idx="9">
                  <c:v>202</c:v>
                </c:pt>
                <c:pt idx="10">
                  <c:v>202</c:v>
                </c:pt>
                <c:pt idx="11">
                  <c:v>202</c:v>
                </c:pt>
              </c:numCache>
            </c:numRef>
          </c:val>
          <c:smooth val="0"/>
          <c:extLst>
            <c:ext xmlns:c16="http://schemas.microsoft.com/office/drawing/2014/chart" uri="{C3380CC4-5D6E-409C-BE32-E72D297353CC}">
              <c16:uniqueId val="{00000001-FED8-4307-BE93-8169189F9A16}"/>
            </c:ext>
          </c:extLst>
        </c:ser>
        <c:ser>
          <c:idx val="2"/>
          <c:order val="2"/>
          <c:tx>
            <c:strRef>
              <c:f>Sheet3!$K$1</c:f>
              <c:strCache>
                <c:ptCount val="1"/>
                <c:pt idx="0">
                  <c:v>UCL</c:v>
                </c:pt>
              </c:strCache>
            </c:strRef>
          </c:tx>
          <c:spPr>
            <a:ln w="28575" cap="rnd">
              <a:solidFill>
                <a:schemeClr val="accent3"/>
              </a:solidFill>
              <a:round/>
            </a:ln>
            <a:effectLst/>
          </c:spPr>
          <c:marker>
            <c:symbol val="none"/>
          </c:marker>
          <c:val>
            <c:numRef>
              <c:f>Sheet3!$K$2:$K$14</c:f>
              <c:numCache>
                <c:formatCode>General</c:formatCode>
                <c:ptCount val="13"/>
                <c:pt idx="0">
                  <c:v>352</c:v>
                </c:pt>
                <c:pt idx="1">
                  <c:v>352</c:v>
                </c:pt>
                <c:pt idx="2">
                  <c:v>352</c:v>
                </c:pt>
                <c:pt idx="3">
                  <c:v>352</c:v>
                </c:pt>
                <c:pt idx="4">
                  <c:v>352</c:v>
                </c:pt>
                <c:pt idx="5">
                  <c:v>352</c:v>
                </c:pt>
                <c:pt idx="6">
                  <c:v>352</c:v>
                </c:pt>
                <c:pt idx="7">
                  <c:v>352</c:v>
                </c:pt>
                <c:pt idx="8">
                  <c:v>352</c:v>
                </c:pt>
                <c:pt idx="9">
                  <c:v>352</c:v>
                </c:pt>
                <c:pt idx="10">
                  <c:v>352</c:v>
                </c:pt>
                <c:pt idx="11">
                  <c:v>352</c:v>
                </c:pt>
              </c:numCache>
            </c:numRef>
          </c:val>
          <c:smooth val="0"/>
          <c:extLst>
            <c:ext xmlns:c16="http://schemas.microsoft.com/office/drawing/2014/chart" uri="{C3380CC4-5D6E-409C-BE32-E72D297353CC}">
              <c16:uniqueId val="{00000002-FED8-4307-BE93-8169189F9A16}"/>
            </c:ext>
          </c:extLst>
        </c:ser>
        <c:ser>
          <c:idx val="3"/>
          <c:order val="3"/>
          <c:tx>
            <c:strRef>
              <c:f>Sheet3!$L$1</c:f>
              <c:strCache>
                <c:ptCount val="1"/>
                <c:pt idx="0">
                  <c:v>LCL</c:v>
                </c:pt>
              </c:strCache>
            </c:strRef>
          </c:tx>
          <c:spPr>
            <a:ln w="28575" cap="rnd">
              <a:solidFill>
                <a:schemeClr val="accent4"/>
              </a:solidFill>
              <a:round/>
            </a:ln>
            <a:effectLst/>
          </c:spPr>
          <c:marker>
            <c:symbol val="none"/>
          </c:marker>
          <c:val>
            <c:numRef>
              <c:f>Sheet3!$L$2:$L$14</c:f>
              <c:numCache>
                <c:formatCode>General</c:formatCode>
                <c:ptCount val="13"/>
                <c:pt idx="0">
                  <c:v>53</c:v>
                </c:pt>
                <c:pt idx="1">
                  <c:v>53</c:v>
                </c:pt>
                <c:pt idx="2">
                  <c:v>53</c:v>
                </c:pt>
                <c:pt idx="3">
                  <c:v>53</c:v>
                </c:pt>
                <c:pt idx="4">
                  <c:v>53</c:v>
                </c:pt>
                <c:pt idx="5">
                  <c:v>53</c:v>
                </c:pt>
                <c:pt idx="6">
                  <c:v>53</c:v>
                </c:pt>
                <c:pt idx="7">
                  <c:v>53</c:v>
                </c:pt>
                <c:pt idx="8">
                  <c:v>53</c:v>
                </c:pt>
                <c:pt idx="9">
                  <c:v>53</c:v>
                </c:pt>
                <c:pt idx="10">
                  <c:v>53</c:v>
                </c:pt>
                <c:pt idx="11">
                  <c:v>53</c:v>
                </c:pt>
              </c:numCache>
            </c:numRef>
          </c:val>
          <c:smooth val="0"/>
          <c:extLst>
            <c:ext xmlns:c16="http://schemas.microsoft.com/office/drawing/2014/chart" uri="{C3380CC4-5D6E-409C-BE32-E72D297353CC}">
              <c16:uniqueId val="{00000003-FED8-4307-BE93-8169189F9A16}"/>
            </c:ext>
          </c:extLst>
        </c:ser>
        <c:dLbls>
          <c:showLegendKey val="0"/>
          <c:showVal val="0"/>
          <c:showCatName val="0"/>
          <c:showSerName val="0"/>
          <c:showPercent val="0"/>
          <c:showBubbleSize val="0"/>
        </c:dLbls>
        <c:smooth val="0"/>
        <c:axId val="737426864"/>
        <c:axId val="737426536"/>
      </c:lineChart>
      <c:catAx>
        <c:axId val="73742686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7426536"/>
        <c:crosses val="autoZero"/>
        <c:auto val="1"/>
        <c:lblAlgn val="ctr"/>
        <c:lblOffset val="100"/>
        <c:noMultiLvlLbl val="0"/>
      </c:catAx>
      <c:valAx>
        <c:axId val="7374265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74268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Moving Range Chart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Sheet3!$C$1</c:f>
              <c:strCache>
                <c:ptCount val="1"/>
                <c:pt idx="0">
                  <c:v>mR</c:v>
                </c:pt>
              </c:strCache>
            </c:strRef>
          </c:tx>
          <c:spPr>
            <a:ln w="28575" cap="rnd">
              <a:solidFill>
                <a:schemeClr val="accent1"/>
              </a:solidFill>
              <a:round/>
            </a:ln>
            <a:effectLst/>
          </c:spPr>
          <c:marker>
            <c:symbol val="none"/>
          </c:marker>
          <c:val>
            <c:numRef>
              <c:f>Sheet3!$C$2:$C$13</c:f>
              <c:numCache>
                <c:formatCode>0</c:formatCode>
                <c:ptCount val="12"/>
                <c:pt idx="1">
                  <c:v>51.333333333333329</c:v>
                </c:pt>
                <c:pt idx="2">
                  <c:v>27.833333333333329</c:v>
                </c:pt>
                <c:pt idx="3">
                  <c:v>20.833333333333343</c:v>
                </c:pt>
                <c:pt idx="4">
                  <c:v>14.333333333333314</c:v>
                </c:pt>
                <c:pt idx="5">
                  <c:v>59</c:v>
                </c:pt>
                <c:pt idx="6">
                  <c:v>130.00000000000003</c:v>
                </c:pt>
                <c:pt idx="7">
                  <c:v>85.5</c:v>
                </c:pt>
                <c:pt idx="8">
                  <c:v>86.166666666666686</c:v>
                </c:pt>
                <c:pt idx="9">
                  <c:v>66</c:v>
                </c:pt>
                <c:pt idx="10">
                  <c:v>34.833333333333343</c:v>
                </c:pt>
                <c:pt idx="11">
                  <c:v>44</c:v>
                </c:pt>
              </c:numCache>
            </c:numRef>
          </c:val>
          <c:smooth val="0"/>
          <c:extLst>
            <c:ext xmlns:c16="http://schemas.microsoft.com/office/drawing/2014/chart" uri="{C3380CC4-5D6E-409C-BE32-E72D297353CC}">
              <c16:uniqueId val="{00000000-1A5F-433A-A549-582AF33E9FFE}"/>
            </c:ext>
          </c:extLst>
        </c:ser>
        <c:ser>
          <c:idx val="1"/>
          <c:order val="1"/>
          <c:tx>
            <c:strRef>
              <c:f>Sheet3!$D$1</c:f>
              <c:strCache>
                <c:ptCount val="1"/>
                <c:pt idx="0">
                  <c:v>R bar</c:v>
                </c:pt>
              </c:strCache>
            </c:strRef>
          </c:tx>
          <c:spPr>
            <a:ln w="28575" cap="rnd">
              <a:solidFill>
                <a:schemeClr val="accent2"/>
              </a:solidFill>
              <a:round/>
            </a:ln>
            <a:effectLst/>
          </c:spPr>
          <c:marker>
            <c:symbol val="none"/>
          </c:marker>
          <c:val>
            <c:numRef>
              <c:f>Sheet3!$D$2:$D$13</c:f>
              <c:numCache>
                <c:formatCode>0</c:formatCode>
                <c:ptCount val="12"/>
                <c:pt idx="0">
                  <c:v>56</c:v>
                </c:pt>
                <c:pt idx="1">
                  <c:v>56</c:v>
                </c:pt>
                <c:pt idx="2">
                  <c:v>56</c:v>
                </c:pt>
                <c:pt idx="3">
                  <c:v>56</c:v>
                </c:pt>
                <c:pt idx="4">
                  <c:v>56</c:v>
                </c:pt>
                <c:pt idx="5">
                  <c:v>56</c:v>
                </c:pt>
                <c:pt idx="6">
                  <c:v>56</c:v>
                </c:pt>
                <c:pt idx="7">
                  <c:v>56</c:v>
                </c:pt>
                <c:pt idx="8">
                  <c:v>56</c:v>
                </c:pt>
                <c:pt idx="9">
                  <c:v>56</c:v>
                </c:pt>
                <c:pt idx="10">
                  <c:v>56</c:v>
                </c:pt>
                <c:pt idx="11">
                  <c:v>56</c:v>
                </c:pt>
              </c:numCache>
            </c:numRef>
          </c:val>
          <c:smooth val="0"/>
          <c:extLst>
            <c:ext xmlns:c16="http://schemas.microsoft.com/office/drawing/2014/chart" uri="{C3380CC4-5D6E-409C-BE32-E72D297353CC}">
              <c16:uniqueId val="{00000001-1A5F-433A-A549-582AF33E9FFE}"/>
            </c:ext>
          </c:extLst>
        </c:ser>
        <c:ser>
          <c:idx val="2"/>
          <c:order val="2"/>
          <c:tx>
            <c:strRef>
              <c:f>Sheet3!$E$1</c:f>
              <c:strCache>
                <c:ptCount val="1"/>
                <c:pt idx="0">
                  <c:v>UCL</c:v>
                </c:pt>
              </c:strCache>
            </c:strRef>
          </c:tx>
          <c:spPr>
            <a:ln w="28575" cap="rnd">
              <a:solidFill>
                <a:schemeClr val="accent3"/>
              </a:solidFill>
              <a:round/>
            </a:ln>
            <a:effectLst/>
          </c:spPr>
          <c:marker>
            <c:symbol val="none"/>
          </c:marker>
          <c:val>
            <c:numRef>
              <c:f>Sheet3!$E$2:$E$13</c:f>
              <c:numCache>
                <c:formatCode>General</c:formatCode>
                <c:ptCount val="12"/>
                <c:pt idx="0">
                  <c:v>184</c:v>
                </c:pt>
                <c:pt idx="1">
                  <c:v>184</c:v>
                </c:pt>
                <c:pt idx="2">
                  <c:v>184</c:v>
                </c:pt>
                <c:pt idx="3">
                  <c:v>184</c:v>
                </c:pt>
                <c:pt idx="4">
                  <c:v>184</c:v>
                </c:pt>
                <c:pt idx="5">
                  <c:v>184</c:v>
                </c:pt>
                <c:pt idx="6">
                  <c:v>184</c:v>
                </c:pt>
                <c:pt idx="7">
                  <c:v>184</c:v>
                </c:pt>
                <c:pt idx="8">
                  <c:v>184</c:v>
                </c:pt>
                <c:pt idx="9">
                  <c:v>184</c:v>
                </c:pt>
                <c:pt idx="10">
                  <c:v>184</c:v>
                </c:pt>
                <c:pt idx="11">
                  <c:v>184</c:v>
                </c:pt>
              </c:numCache>
            </c:numRef>
          </c:val>
          <c:smooth val="0"/>
          <c:extLst>
            <c:ext xmlns:c16="http://schemas.microsoft.com/office/drawing/2014/chart" uri="{C3380CC4-5D6E-409C-BE32-E72D297353CC}">
              <c16:uniqueId val="{00000002-1A5F-433A-A549-582AF33E9FFE}"/>
            </c:ext>
          </c:extLst>
        </c:ser>
        <c:ser>
          <c:idx val="3"/>
          <c:order val="3"/>
          <c:tx>
            <c:strRef>
              <c:f>Sheet3!$F$1</c:f>
              <c:strCache>
                <c:ptCount val="1"/>
                <c:pt idx="0">
                  <c:v>LCL</c:v>
                </c:pt>
              </c:strCache>
            </c:strRef>
          </c:tx>
          <c:spPr>
            <a:ln w="28575" cap="rnd">
              <a:solidFill>
                <a:schemeClr val="accent4"/>
              </a:solidFill>
              <a:round/>
            </a:ln>
            <a:effectLst/>
          </c:spPr>
          <c:marker>
            <c:symbol val="none"/>
          </c:marker>
          <c:val>
            <c:numRef>
              <c:f>Sheet3!$F$2:$F$13</c:f>
              <c:numCache>
                <c:formatCode>General</c:formatCode>
                <c:ptCount val="12"/>
                <c:pt idx="0">
                  <c:v>0</c:v>
                </c:pt>
                <c:pt idx="1">
                  <c:v>0</c:v>
                </c:pt>
                <c:pt idx="2">
                  <c:v>0</c:v>
                </c:pt>
                <c:pt idx="3">
                  <c:v>0</c:v>
                </c:pt>
                <c:pt idx="4">
                  <c:v>0</c:v>
                </c:pt>
                <c:pt idx="5">
                  <c:v>0</c:v>
                </c:pt>
                <c:pt idx="6">
                  <c:v>0</c:v>
                </c:pt>
                <c:pt idx="7">
                  <c:v>0</c:v>
                </c:pt>
                <c:pt idx="8">
                  <c:v>0</c:v>
                </c:pt>
                <c:pt idx="9">
                  <c:v>0</c:v>
                </c:pt>
                <c:pt idx="10">
                  <c:v>0</c:v>
                </c:pt>
                <c:pt idx="11">
                  <c:v>0</c:v>
                </c:pt>
              </c:numCache>
            </c:numRef>
          </c:val>
          <c:smooth val="0"/>
          <c:extLst>
            <c:ext xmlns:c16="http://schemas.microsoft.com/office/drawing/2014/chart" uri="{C3380CC4-5D6E-409C-BE32-E72D297353CC}">
              <c16:uniqueId val="{00000003-1A5F-433A-A549-582AF33E9FFE}"/>
            </c:ext>
          </c:extLst>
        </c:ser>
        <c:dLbls>
          <c:showLegendKey val="0"/>
          <c:showVal val="0"/>
          <c:showCatName val="0"/>
          <c:showSerName val="0"/>
          <c:showPercent val="0"/>
          <c:showBubbleSize val="0"/>
        </c:dLbls>
        <c:smooth val="0"/>
        <c:axId val="814929192"/>
        <c:axId val="814933456"/>
      </c:lineChart>
      <c:catAx>
        <c:axId val="81492919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4933456"/>
        <c:crosses val="autoZero"/>
        <c:auto val="1"/>
        <c:lblAlgn val="ctr"/>
        <c:lblOffset val="100"/>
        <c:noMultiLvlLbl val="0"/>
      </c:catAx>
      <c:valAx>
        <c:axId val="81493345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4929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Missed Data</cx:pt>
          <cx:pt idx="1">Errors in Data Collection</cx:pt>
          <cx:pt idx="2">Unreturned Calls</cx:pt>
          <cx:pt idx="3">Disregarded Calls</cx:pt>
        </cx:lvl>
      </cx:strDim>
      <cx:numDim type="val">
        <cx:f>Sheet1!$B$2:$B$5</cx:f>
        <cx:lvl ptCount="4" formatCode="General">
          <cx:pt idx="0">135</cx:pt>
          <cx:pt idx="1">5</cx:pt>
          <cx:pt idx="2">2</cx:pt>
          <cx:pt idx="3">60</cx:pt>
        </cx:lvl>
      </cx:numDim>
    </cx:data>
  </cx:chartData>
  <cx:chart>
    <cx:title pos="t" align="ctr" overlay="0">
      <cx:tx>
        <cx:txData>
          <cx:v>Process Defects Pareto Chart</cx:v>
        </cx:txData>
      </cx:tx>
      <cx:txPr>
        <a:bodyPr spcFirstLastPara="1" vertOverflow="ellipsis" horzOverflow="overflow" wrap="square" lIns="0" tIns="0" rIns="0" bIns="0" anchor="ctr" anchorCtr="1"/>
        <a:lstStyle/>
        <a:p>
          <a:pPr algn="ctr" rtl="0">
            <a:defRPr/>
          </a:pPr>
          <a:r>
            <a:rPr lang="en-US" sz="1600" b="0" i="0" u="none" strike="noStrike" baseline="0" dirty="0">
              <a:solidFill>
                <a:prstClr val="black">
                  <a:lumMod val="65000"/>
                  <a:lumOff val="35000"/>
                </a:prstClr>
              </a:solidFill>
              <a:latin typeface="Calibri" panose="020F0502020204030204"/>
            </a:rPr>
            <a:t>Process Defects Pareto Chart</a:t>
          </a:r>
        </a:p>
      </cx:txPr>
    </cx:title>
    <cx:plotArea>
      <cx:plotAreaRegion>
        <cx:plotSurface>
          <cx:spPr>
            <a:pattFill prst="pct25">
              <a:fgClr>
                <a:schemeClr val="accent1"/>
              </a:fgClr>
              <a:bgClr>
                <a:schemeClr val="bg1"/>
              </a:bgClr>
            </a:pattFill>
          </cx:spPr>
        </cx:plotSurface>
        <cx:series layoutId="clusteredColumn" uniqueId="{C781F72C-F0A1-4D88-A337-681C58FDA4CF}">
          <cx:dataId val="0"/>
          <cx:layoutPr>
            <cx:aggregation/>
          </cx:layoutPr>
          <cx:axisId val="1"/>
        </cx:series>
        <cx:series layoutId="paretoLine" ownerIdx="0" uniqueId="{5016F9DD-023E-41B9-96F9-22C3F7D147F5}">
          <cx:axisId val="2"/>
        </cx:series>
      </cx:plotAreaRegion>
      <cx:axis id="0">
        <cx:catScaling gapWidth="0"/>
        <cx:tickLabels/>
        <cx:txPr>
          <a:bodyPr spcFirstLastPara="1" vertOverflow="ellipsis" horzOverflow="overflow" wrap="square" lIns="0" tIns="0" rIns="0" bIns="0" anchor="ctr" anchorCtr="1"/>
          <a:lstStyle/>
          <a:p>
            <a:pPr algn="ctr" rtl="0">
              <a:defRPr sz="900"/>
            </a:pPr>
            <a:endParaRPr lang="en-US" sz="900" b="0" i="0" u="none" strike="noStrike" baseline="0">
              <a:solidFill>
                <a:prstClr val="black">
                  <a:lumMod val="65000"/>
                  <a:lumOff val="35000"/>
                </a:prstClr>
              </a:solidFill>
              <a:latin typeface="Calibri" panose="020F0502020204030204"/>
            </a:endParaRPr>
          </a:p>
        </cx:txPr>
      </cx:axis>
      <cx:axis id="1">
        <cx:valScaling/>
        <cx:majorGridlines/>
        <cx:tickLabels/>
      </cx:axis>
      <cx:axis id="2">
        <cx:valScaling max="1" min="0"/>
        <cx:units unit="percentage"/>
        <cx:tickLabels/>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cx:f>
        <cx:lvl ptCount="4">
          <cx:pt idx="0">Missed Data</cx:pt>
          <cx:pt idx="1">Errors in Data Collection</cx:pt>
          <cx:pt idx="2">Unreturned Calls</cx:pt>
          <cx:pt idx="3">Disregarded Calls</cx:pt>
        </cx:lvl>
      </cx:strDim>
      <cx:numDim type="val">
        <cx:f>Sheet1!$B$2:$B$5</cx:f>
        <cx:lvl ptCount="4" formatCode="General">
          <cx:pt idx="0">135</cx:pt>
          <cx:pt idx="1">5</cx:pt>
          <cx:pt idx="2">2</cx:pt>
          <cx:pt idx="3">60</cx:pt>
        </cx:lvl>
      </cx:numDim>
    </cx:data>
  </cx:chartData>
  <cx:chart>
    <cx:title pos="t" align="ctr" overlay="0">
      <cx:tx>
        <cx:txData>
          <cx:v>Process Defects Pareto Chart</cx:v>
        </cx:txData>
      </cx:tx>
      <cx:txPr>
        <a:bodyPr spcFirstLastPara="1" vertOverflow="ellipsis" horzOverflow="overflow" wrap="square" lIns="0" tIns="0" rIns="0" bIns="0" anchor="ctr" anchorCtr="1"/>
        <a:lstStyle/>
        <a:p>
          <a:pPr algn="ctr" rtl="0">
            <a:defRPr/>
          </a:pPr>
          <a:r>
            <a:rPr lang="en-US" sz="1600" b="0" i="0" u="none" strike="noStrike" baseline="0" dirty="0">
              <a:solidFill>
                <a:prstClr val="black">
                  <a:lumMod val="65000"/>
                  <a:lumOff val="35000"/>
                </a:prstClr>
              </a:solidFill>
              <a:latin typeface="Calibri" panose="020F0502020204030204"/>
            </a:rPr>
            <a:t>Process Defects Pareto Chart</a:t>
          </a:r>
        </a:p>
      </cx:txPr>
    </cx:title>
    <cx:plotArea>
      <cx:plotAreaRegion>
        <cx:plotSurface>
          <cx:spPr>
            <a:pattFill prst="pct25">
              <a:fgClr>
                <a:schemeClr val="accent1"/>
              </a:fgClr>
              <a:bgClr>
                <a:schemeClr val="bg1"/>
              </a:bgClr>
            </a:pattFill>
          </cx:spPr>
        </cx:plotSurface>
        <cx:series layoutId="clusteredColumn" uniqueId="{C781F72C-F0A1-4D88-A337-681C58FDA4CF}">
          <cx:dataId val="0"/>
          <cx:layoutPr>
            <cx:aggregation/>
          </cx:layoutPr>
          <cx:axisId val="1"/>
        </cx:series>
        <cx:series layoutId="paretoLine" ownerIdx="0" uniqueId="{5016F9DD-023E-41B9-96F9-22C3F7D147F5}">
          <cx:axisId val="2"/>
        </cx:series>
      </cx:plotAreaRegion>
      <cx:axis id="0">
        <cx:catScaling gapWidth="0"/>
        <cx:tickLabels/>
        <cx:txPr>
          <a:bodyPr spcFirstLastPara="1" vertOverflow="ellipsis" horzOverflow="overflow" wrap="square" lIns="0" tIns="0" rIns="0" bIns="0" anchor="ctr" anchorCtr="1"/>
          <a:lstStyle/>
          <a:p>
            <a:pPr algn="ctr" rtl="0">
              <a:defRPr sz="900"/>
            </a:pPr>
            <a:endParaRPr lang="en-US" sz="900" b="0" i="0" u="none" strike="noStrike" baseline="0">
              <a:solidFill>
                <a:prstClr val="black">
                  <a:lumMod val="65000"/>
                  <a:lumOff val="35000"/>
                </a:prstClr>
              </a:solidFill>
              <a:latin typeface="Calibri" panose="020F0502020204030204"/>
            </a:endParaRPr>
          </a:p>
        </cx:txPr>
      </cx:axis>
      <cx:axis id="1">
        <cx:valScaling/>
        <cx:majorGridlines/>
        <cx:tickLabels/>
      </cx:axis>
      <cx:axis id="2">
        <cx:valScaling max="1" min="0"/>
        <cx:units unit="percentage"/>
        <cx:tickLabels/>
      </cx:axis>
    </cx:plotArea>
  </cx:chart>
  <cx:spPr>
    <a:solidFill>
      <a:schemeClr val="bg1"/>
    </a:solidFill>
  </cx:spPr>
</cx: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6">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effectRef idx="1"/>
    <cs:fontRef idx="minor">
      <a:schemeClr val="dk1"/>
    </cs:fontRef>
    <cs:spPr>
      <a:ln w="9525" cap="flat" cmpd="sng" algn="ctr">
        <a:solidFill>
          <a:schemeClr val="phClr">
            <a:alpha val="70000"/>
          </a:schemeClr>
        </a:solidFill>
        <a:prstDash val="sysDot"/>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rnd">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rnd">
        <a:solidFill>
          <a:schemeClr val="dk1">
            <a:lumMod val="65000"/>
            <a:lumOff val="35000"/>
          </a:schemeClr>
        </a:solidFill>
        <a:round/>
      </a:ln>
    </cs:spPr>
  </cs:downBar>
  <cs:dropLine>
    <cs:lnRef idx="0"/>
    <cs:fillRef idx="0"/>
    <cs:effectRef idx="0"/>
    <cs:fontRef idx="minor">
      <a:schemeClr val="dk1"/>
    </cs:fontRef>
    <cs:spPr>
      <a:ln w="9525" cap="rnd">
        <a:solidFill>
          <a:schemeClr val="dk1">
            <a:lumMod val="35000"/>
            <a:lumOff val="65000"/>
          </a:schemeClr>
        </a:solidFill>
        <a:round/>
      </a:ln>
    </cs:spPr>
  </cs:dropLine>
  <cs:errorBar>
    <cs:lnRef idx="0"/>
    <cs:fillRef idx="0"/>
    <cs:effectRef idx="0"/>
    <cs:fontRef idx="minor">
      <a:schemeClr val="dk1"/>
    </cs:fontRef>
    <cs:spPr>
      <a:ln w="9525" cap="rnd">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rnd">
        <a:solidFill>
          <a:schemeClr val="dk1">
            <a:lumMod val="35000"/>
            <a:lumOff val="65000"/>
          </a:schemeClr>
        </a:solidFill>
        <a:round/>
      </a:ln>
    </cs:spPr>
  </cs:hiLoLine>
  <cs:leaderLine>
    <cs:lnRef idx="0"/>
    <cs:fillRef idx="0"/>
    <cs:effectRef idx="0"/>
    <cs:fontRef idx="minor">
      <a:schemeClr val="dk1"/>
    </cs:fontRef>
    <cs:spPr>
      <a:ln w="9525" cap="rnd">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spc="0" baseline="0"/>
  </cs:legend>
  <cs:plotArea>
    <cs:lnRef idx="0"/>
    <cs:fillRef idx="0"/>
    <cs:effectRef idx="0"/>
    <cs:fontRef idx="minor">
      <a:schemeClr val="dk1"/>
    </cs:fontRef>
    <cs:spPr>
      <a:gradFill>
        <a:gsLst>
          <a:gs pos="100000">
            <a:schemeClr val="lt1">
              <a:lumMod val="95000"/>
            </a:schemeClr>
          </a:gs>
          <a:gs pos="0">
            <a:schemeClr val="lt1">
              <a:alpha val="0"/>
            </a:schemeClr>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rnd">
        <a:solidFill>
          <a:schemeClr val="dk1">
            <a:lumMod val="20000"/>
            <a:lumOff val="80000"/>
          </a:schemeClr>
        </a:solidFill>
        <a:round/>
      </a:ln>
    </cs:spPr>
    <cs:defRPr sz="1197" kern="1200"/>
  </cs:seriesAxis>
  <cs:seriesLine>
    <cs:lnRef idx="0"/>
    <cs:fillRef idx="0"/>
    <cs:effectRef idx="0"/>
    <cs:fontRef idx="minor">
      <a:schemeClr val="dk1"/>
    </cs:fontRef>
    <cs:spPr>
      <a:ln w="9525" cap="rnd">
        <a:solidFill>
          <a:schemeClr val="dk1">
            <a:lumMod val="35000"/>
            <a:lumOff val="65000"/>
          </a:schemeClr>
        </a:solidFill>
        <a:round/>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cs:spPr>
  </cs:upBar>
  <cs:valueAxis>
    <cs:lnRef idx="0"/>
    <cs:fillRef idx="0"/>
    <cs:effectRef idx="0"/>
    <cs:fontRef idx="minor">
      <a:schemeClr val="dk1">
        <a:lumMod val="65000"/>
        <a:lumOff val="35000"/>
      </a:schemeClr>
    </cs:fontRef>
    <cs:spPr>
      <a:ln w="9525" cap="rnd">
        <a:solidFill>
          <a:schemeClr val="dk1">
            <a:lumMod val="25000"/>
            <a:lumOff val="75000"/>
          </a:schemeClr>
        </a:solidFill>
        <a:round/>
      </a:ln>
    </cs:spPr>
    <cs:defRPr sz="1197" kern="1200" spc="0" baseline="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098FBA-B69C-4782-95C4-4E2ED824A9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28865E6-A72F-4B64-B4C3-0CA45AF2D1CF}">
      <dgm:prSet phldrT="[Text]" custT="1"/>
      <dgm:spPr>
        <a:solidFill>
          <a:schemeClr val="accent2">
            <a:lumMod val="75000"/>
          </a:schemeClr>
        </a:solidFill>
      </dgm:spPr>
      <dgm:t>
        <a:bodyPr/>
        <a:lstStyle/>
        <a:p>
          <a:r>
            <a:rPr lang="en-US" sz="1000" dirty="0"/>
            <a:t>Fixed administrative time: login and logout of shifts, updating various data logs.</a:t>
          </a:r>
        </a:p>
      </dgm:t>
    </dgm:pt>
    <dgm:pt modelId="{52C6B441-ECF1-4C09-A9B7-36FF9C9D2753}" type="parTrans" cxnId="{D3DA04E4-2429-416B-849E-B141CF1F39C5}">
      <dgm:prSet/>
      <dgm:spPr/>
      <dgm:t>
        <a:bodyPr/>
        <a:lstStyle/>
        <a:p>
          <a:endParaRPr lang="en-US"/>
        </a:p>
      </dgm:t>
    </dgm:pt>
    <dgm:pt modelId="{CF06ED7E-3AEE-493F-92A5-C3CF8A80C38C}" type="sibTrans" cxnId="{D3DA04E4-2429-416B-849E-B141CF1F39C5}">
      <dgm:prSet/>
      <dgm:spPr/>
      <dgm:t>
        <a:bodyPr/>
        <a:lstStyle/>
        <a:p>
          <a:endParaRPr lang="en-US"/>
        </a:p>
      </dgm:t>
    </dgm:pt>
    <dgm:pt modelId="{D3EEE70C-FD74-4311-AFF5-35C487873935}">
      <dgm:prSet phldrT="[Text]" custT="1"/>
      <dgm:spPr>
        <a:solidFill>
          <a:srgbClr val="00B050"/>
        </a:solidFill>
      </dgm:spPr>
      <dgm:t>
        <a:bodyPr/>
        <a:lstStyle/>
        <a:p>
          <a:r>
            <a:rPr lang="en-US" sz="1000" dirty="0"/>
            <a:t>Vacation patrol: time spent on recording vacation property checks.</a:t>
          </a:r>
        </a:p>
      </dgm:t>
    </dgm:pt>
    <dgm:pt modelId="{C8DC1BA5-BFBF-437E-852C-524A539013A6}" type="parTrans" cxnId="{F75FCF28-9859-4853-9ACF-8A4320FBEB00}">
      <dgm:prSet/>
      <dgm:spPr/>
      <dgm:t>
        <a:bodyPr/>
        <a:lstStyle/>
        <a:p>
          <a:endParaRPr lang="en-US"/>
        </a:p>
      </dgm:t>
    </dgm:pt>
    <dgm:pt modelId="{E24B7796-16F3-4797-8E05-EDC4BA50DDD4}" type="sibTrans" cxnId="{F75FCF28-9859-4853-9ACF-8A4320FBEB00}">
      <dgm:prSet/>
      <dgm:spPr/>
      <dgm:t>
        <a:bodyPr/>
        <a:lstStyle/>
        <a:p>
          <a:endParaRPr lang="en-US"/>
        </a:p>
      </dgm:t>
    </dgm:pt>
    <dgm:pt modelId="{EC78C104-3048-44B4-A675-177EA1FE6997}">
      <dgm:prSet phldrT="[Text]" custT="1"/>
      <dgm:spPr>
        <a:solidFill>
          <a:srgbClr val="00B0F0"/>
        </a:solidFill>
      </dgm:spPr>
      <dgm:t>
        <a:bodyPr/>
        <a:lstStyle/>
        <a:p>
          <a:r>
            <a:rPr lang="en-US" sz="1000" dirty="0"/>
            <a:t>Membership calls: time spent on answering membership calls.</a:t>
          </a:r>
        </a:p>
      </dgm:t>
    </dgm:pt>
    <dgm:pt modelId="{56BD369B-B41D-4F9A-8130-48CDA2BD4E07}" type="parTrans" cxnId="{13816A0D-F586-4C85-879E-9193BC3498AB}">
      <dgm:prSet/>
      <dgm:spPr/>
      <dgm:t>
        <a:bodyPr/>
        <a:lstStyle/>
        <a:p>
          <a:endParaRPr lang="en-US"/>
        </a:p>
      </dgm:t>
    </dgm:pt>
    <dgm:pt modelId="{0D53D30F-1F60-446C-AB40-C26F0F3342EC}" type="sibTrans" cxnId="{13816A0D-F586-4C85-879E-9193BC3498AB}">
      <dgm:prSet/>
      <dgm:spPr/>
      <dgm:t>
        <a:bodyPr/>
        <a:lstStyle/>
        <a:p>
          <a:endParaRPr lang="en-US"/>
        </a:p>
      </dgm:t>
    </dgm:pt>
    <dgm:pt modelId="{BF62B211-BCDD-4659-9130-6356EC977723}" type="pres">
      <dgm:prSet presAssocID="{F5098FBA-B69C-4782-95C4-4E2ED824A96B}" presName="Name0" presStyleCnt="0">
        <dgm:presLayoutVars>
          <dgm:chMax val="7"/>
          <dgm:chPref val="7"/>
          <dgm:dir/>
        </dgm:presLayoutVars>
      </dgm:prSet>
      <dgm:spPr/>
    </dgm:pt>
    <dgm:pt modelId="{FFB494F3-A17A-4BEB-9608-4A6D4A6C5E6B}" type="pres">
      <dgm:prSet presAssocID="{F5098FBA-B69C-4782-95C4-4E2ED824A96B}" presName="Name1" presStyleCnt="0"/>
      <dgm:spPr/>
    </dgm:pt>
    <dgm:pt modelId="{B72E9CDD-B7F5-410B-92A8-57E98FE1ADCC}" type="pres">
      <dgm:prSet presAssocID="{F5098FBA-B69C-4782-95C4-4E2ED824A96B}" presName="cycle" presStyleCnt="0"/>
      <dgm:spPr/>
    </dgm:pt>
    <dgm:pt modelId="{D1817AF2-00E5-4793-BF62-4F8CC91222FA}" type="pres">
      <dgm:prSet presAssocID="{F5098FBA-B69C-4782-95C4-4E2ED824A96B}" presName="srcNode" presStyleLbl="node1" presStyleIdx="0" presStyleCnt="3"/>
      <dgm:spPr/>
    </dgm:pt>
    <dgm:pt modelId="{38A5DC14-6296-4803-9808-7E066A479EA9}" type="pres">
      <dgm:prSet presAssocID="{F5098FBA-B69C-4782-95C4-4E2ED824A96B}" presName="conn" presStyleLbl="parChTrans1D2" presStyleIdx="0" presStyleCnt="1"/>
      <dgm:spPr/>
    </dgm:pt>
    <dgm:pt modelId="{3B5B27A7-1CC5-458C-860E-3ED218A0DB8F}" type="pres">
      <dgm:prSet presAssocID="{F5098FBA-B69C-4782-95C4-4E2ED824A96B}" presName="extraNode" presStyleLbl="node1" presStyleIdx="0" presStyleCnt="3"/>
      <dgm:spPr/>
    </dgm:pt>
    <dgm:pt modelId="{F68DEC94-DD9F-4CE5-8811-76CD0AB6E89F}" type="pres">
      <dgm:prSet presAssocID="{F5098FBA-B69C-4782-95C4-4E2ED824A96B}" presName="dstNode" presStyleLbl="node1" presStyleIdx="0" presStyleCnt="3"/>
      <dgm:spPr/>
    </dgm:pt>
    <dgm:pt modelId="{65BD4F22-215F-45A0-AB69-EA7F209EB260}" type="pres">
      <dgm:prSet presAssocID="{A28865E6-A72F-4B64-B4C3-0CA45AF2D1CF}" presName="text_1" presStyleLbl="node1" presStyleIdx="0" presStyleCnt="3">
        <dgm:presLayoutVars>
          <dgm:bulletEnabled val="1"/>
        </dgm:presLayoutVars>
      </dgm:prSet>
      <dgm:spPr/>
    </dgm:pt>
    <dgm:pt modelId="{3A4F2121-5275-47D3-9BEB-0BF12FEB6C80}" type="pres">
      <dgm:prSet presAssocID="{A28865E6-A72F-4B64-B4C3-0CA45AF2D1CF}" presName="accent_1" presStyleCnt="0"/>
      <dgm:spPr/>
    </dgm:pt>
    <dgm:pt modelId="{B14AA0F8-4423-464C-8E6A-0BC6964634F1}" type="pres">
      <dgm:prSet presAssocID="{A28865E6-A72F-4B64-B4C3-0CA45AF2D1CF}" presName="accentRepeatNode" presStyleLbl="solidFgAcc1" presStyleIdx="0" presStyleCnt="3" custLinFactNeighborX="-1716" custLinFactNeighborY="769"/>
      <dgm:spPr/>
    </dgm:pt>
    <dgm:pt modelId="{662EDDE7-7B5B-4C9F-9442-4F0ACEF742C2}" type="pres">
      <dgm:prSet presAssocID="{D3EEE70C-FD74-4311-AFF5-35C487873935}" presName="text_2" presStyleLbl="node1" presStyleIdx="1" presStyleCnt="3">
        <dgm:presLayoutVars>
          <dgm:bulletEnabled val="1"/>
        </dgm:presLayoutVars>
      </dgm:prSet>
      <dgm:spPr/>
    </dgm:pt>
    <dgm:pt modelId="{A9421857-500D-4A0B-9EB1-DA0148145328}" type="pres">
      <dgm:prSet presAssocID="{D3EEE70C-FD74-4311-AFF5-35C487873935}" presName="accent_2" presStyleCnt="0"/>
      <dgm:spPr/>
    </dgm:pt>
    <dgm:pt modelId="{6F66018A-B6A4-46CE-B187-D13508E8F13F}" type="pres">
      <dgm:prSet presAssocID="{D3EEE70C-FD74-4311-AFF5-35C487873935}" presName="accentRepeatNode" presStyleLbl="solidFgAcc1" presStyleIdx="1" presStyleCnt="3"/>
      <dgm:spPr/>
    </dgm:pt>
    <dgm:pt modelId="{42C98A4A-32B3-4D58-9C8F-956992C499A2}" type="pres">
      <dgm:prSet presAssocID="{EC78C104-3048-44B4-A675-177EA1FE6997}" presName="text_3" presStyleLbl="node1" presStyleIdx="2" presStyleCnt="3">
        <dgm:presLayoutVars>
          <dgm:bulletEnabled val="1"/>
        </dgm:presLayoutVars>
      </dgm:prSet>
      <dgm:spPr/>
    </dgm:pt>
    <dgm:pt modelId="{26FC4F84-B990-400B-8AB2-F4769C6C38B5}" type="pres">
      <dgm:prSet presAssocID="{EC78C104-3048-44B4-A675-177EA1FE6997}" presName="accent_3" presStyleCnt="0"/>
      <dgm:spPr/>
    </dgm:pt>
    <dgm:pt modelId="{CCCBB976-5F1D-4602-8963-DAE34B4B6FAA}" type="pres">
      <dgm:prSet presAssocID="{EC78C104-3048-44B4-A675-177EA1FE6997}" presName="accentRepeatNode" presStyleLbl="solidFgAcc1" presStyleIdx="2" presStyleCnt="3"/>
      <dgm:spPr/>
    </dgm:pt>
  </dgm:ptLst>
  <dgm:cxnLst>
    <dgm:cxn modelId="{13816A0D-F586-4C85-879E-9193BC3498AB}" srcId="{F5098FBA-B69C-4782-95C4-4E2ED824A96B}" destId="{EC78C104-3048-44B4-A675-177EA1FE6997}" srcOrd="2" destOrd="0" parTransId="{56BD369B-B41D-4F9A-8130-48CDA2BD4E07}" sibTransId="{0D53D30F-1F60-446C-AB40-C26F0F3342EC}"/>
    <dgm:cxn modelId="{EF48D814-8BC8-4384-8A68-666FB1A214CA}" type="presOf" srcId="{D3EEE70C-FD74-4311-AFF5-35C487873935}" destId="{662EDDE7-7B5B-4C9F-9442-4F0ACEF742C2}" srcOrd="0" destOrd="0" presId="urn:microsoft.com/office/officeart/2008/layout/VerticalCurvedList"/>
    <dgm:cxn modelId="{F75FCF28-9859-4853-9ACF-8A4320FBEB00}" srcId="{F5098FBA-B69C-4782-95C4-4E2ED824A96B}" destId="{D3EEE70C-FD74-4311-AFF5-35C487873935}" srcOrd="1" destOrd="0" parTransId="{C8DC1BA5-BFBF-437E-852C-524A539013A6}" sibTransId="{E24B7796-16F3-4797-8E05-EDC4BA50DDD4}"/>
    <dgm:cxn modelId="{E7EB8B64-3294-426A-8846-F8E464B19EDE}" type="presOf" srcId="{A28865E6-A72F-4B64-B4C3-0CA45AF2D1CF}" destId="{65BD4F22-215F-45A0-AB69-EA7F209EB260}" srcOrd="0" destOrd="0" presId="urn:microsoft.com/office/officeart/2008/layout/VerticalCurvedList"/>
    <dgm:cxn modelId="{68046273-0220-4214-AB68-CD668F64E6B1}" type="presOf" srcId="{EC78C104-3048-44B4-A675-177EA1FE6997}" destId="{42C98A4A-32B3-4D58-9C8F-956992C499A2}" srcOrd="0" destOrd="0" presId="urn:microsoft.com/office/officeart/2008/layout/VerticalCurvedList"/>
    <dgm:cxn modelId="{52D35A82-52F1-404B-B400-57F490F9C35B}" type="presOf" srcId="{F5098FBA-B69C-4782-95C4-4E2ED824A96B}" destId="{BF62B211-BCDD-4659-9130-6356EC977723}" srcOrd="0" destOrd="0" presId="urn:microsoft.com/office/officeart/2008/layout/VerticalCurvedList"/>
    <dgm:cxn modelId="{D3DA04E4-2429-416B-849E-B141CF1F39C5}" srcId="{F5098FBA-B69C-4782-95C4-4E2ED824A96B}" destId="{A28865E6-A72F-4B64-B4C3-0CA45AF2D1CF}" srcOrd="0" destOrd="0" parTransId="{52C6B441-ECF1-4C09-A9B7-36FF9C9D2753}" sibTransId="{CF06ED7E-3AEE-493F-92A5-C3CF8A80C38C}"/>
    <dgm:cxn modelId="{74F7C7ED-843B-47D6-85BE-54122AEAC274}" type="presOf" srcId="{CF06ED7E-3AEE-493F-92A5-C3CF8A80C38C}" destId="{38A5DC14-6296-4803-9808-7E066A479EA9}" srcOrd="0" destOrd="0" presId="urn:microsoft.com/office/officeart/2008/layout/VerticalCurvedList"/>
    <dgm:cxn modelId="{DA676F95-5668-4A74-9A01-A60F701F36CA}" type="presParOf" srcId="{BF62B211-BCDD-4659-9130-6356EC977723}" destId="{FFB494F3-A17A-4BEB-9608-4A6D4A6C5E6B}" srcOrd="0" destOrd="0" presId="urn:microsoft.com/office/officeart/2008/layout/VerticalCurvedList"/>
    <dgm:cxn modelId="{2A18ED60-1B49-4217-A9FE-1CF429977AF1}" type="presParOf" srcId="{FFB494F3-A17A-4BEB-9608-4A6D4A6C5E6B}" destId="{B72E9CDD-B7F5-410B-92A8-57E98FE1ADCC}" srcOrd="0" destOrd="0" presId="urn:microsoft.com/office/officeart/2008/layout/VerticalCurvedList"/>
    <dgm:cxn modelId="{570082CB-23FA-41C3-9557-488A0A38728E}" type="presParOf" srcId="{B72E9CDD-B7F5-410B-92A8-57E98FE1ADCC}" destId="{D1817AF2-00E5-4793-BF62-4F8CC91222FA}" srcOrd="0" destOrd="0" presId="urn:microsoft.com/office/officeart/2008/layout/VerticalCurvedList"/>
    <dgm:cxn modelId="{EBF73CEF-1B63-4053-8170-0A56951F598F}" type="presParOf" srcId="{B72E9CDD-B7F5-410B-92A8-57E98FE1ADCC}" destId="{38A5DC14-6296-4803-9808-7E066A479EA9}" srcOrd="1" destOrd="0" presId="urn:microsoft.com/office/officeart/2008/layout/VerticalCurvedList"/>
    <dgm:cxn modelId="{CFF5D355-79DE-446F-A915-41142B88D2B5}" type="presParOf" srcId="{B72E9CDD-B7F5-410B-92A8-57E98FE1ADCC}" destId="{3B5B27A7-1CC5-458C-860E-3ED218A0DB8F}" srcOrd="2" destOrd="0" presId="urn:microsoft.com/office/officeart/2008/layout/VerticalCurvedList"/>
    <dgm:cxn modelId="{ABBC4DC3-2350-4B9F-9327-CC8F2E1C352F}" type="presParOf" srcId="{B72E9CDD-B7F5-410B-92A8-57E98FE1ADCC}" destId="{F68DEC94-DD9F-4CE5-8811-76CD0AB6E89F}" srcOrd="3" destOrd="0" presId="urn:microsoft.com/office/officeart/2008/layout/VerticalCurvedList"/>
    <dgm:cxn modelId="{D206435D-F3F3-4817-9ED5-84249F28C0C3}" type="presParOf" srcId="{FFB494F3-A17A-4BEB-9608-4A6D4A6C5E6B}" destId="{65BD4F22-215F-45A0-AB69-EA7F209EB260}" srcOrd="1" destOrd="0" presId="urn:microsoft.com/office/officeart/2008/layout/VerticalCurvedList"/>
    <dgm:cxn modelId="{91EC1DCC-F254-4F20-A841-6C2012304780}" type="presParOf" srcId="{FFB494F3-A17A-4BEB-9608-4A6D4A6C5E6B}" destId="{3A4F2121-5275-47D3-9BEB-0BF12FEB6C80}" srcOrd="2" destOrd="0" presId="urn:microsoft.com/office/officeart/2008/layout/VerticalCurvedList"/>
    <dgm:cxn modelId="{661A1565-6694-48FA-936E-03BBCE44001D}" type="presParOf" srcId="{3A4F2121-5275-47D3-9BEB-0BF12FEB6C80}" destId="{B14AA0F8-4423-464C-8E6A-0BC6964634F1}" srcOrd="0" destOrd="0" presId="urn:microsoft.com/office/officeart/2008/layout/VerticalCurvedList"/>
    <dgm:cxn modelId="{764CD3C8-0593-4846-8F75-43A70D9C9670}" type="presParOf" srcId="{FFB494F3-A17A-4BEB-9608-4A6D4A6C5E6B}" destId="{662EDDE7-7B5B-4C9F-9442-4F0ACEF742C2}" srcOrd="3" destOrd="0" presId="urn:microsoft.com/office/officeart/2008/layout/VerticalCurvedList"/>
    <dgm:cxn modelId="{24451C07-4202-4F80-AA87-ECC1BCCF4910}" type="presParOf" srcId="{FFB494F3-A17A-4BEB-9608-4A6D4A6C5E6B}" destId="{A9421857-500D-4A0B-9EB1-DA0148145328}" srcOrd="4" destOrd="0" presId="urn:microsoft.com/office/officeart/2008/layout/VerticalCurvedList"/>
    <dgm:cxn modelId="{08CDF68F-CFA2-4627-9D79-84CA0A5CBB4C}" type="presParOf" srcId="{A9421857-500D-4A0B-9EB1-DA0148145328}" destId="{6F66018A-B6A4-46CE-B187-D13508E8F13F}" srcOrd="0" destOrd="0" presId="urn:microsoft.com/office/officeart/2008/layout/VerticalCurvedList"/>
    <dgm:cxn modelId="{07BBCF9E-7C86-4A0A-B3E5-CF43A2D3951C}" type="presParOf" srcId="{FFB494F3-A17A-4BEB-9608-4A6D4A6C5E6B}" destId="{42C98A4A-32B3-4D58-9C8F-956992C499A2}" srcOrd="5" destOrd="0" presId="urn:microsoft.com/office/officeart/2008/layout/VerticalCurvedList"/>
    <dgm:cxn modelId="{1D516015-45B3-4984-A2F3-3DCE2EEBA40A}" type="presParOf" srcId="{FFB494F3-A17A-4BEB-9608-4A6D4A6C5E6B}" destId="{26FC4F84-B990-400B-8AB2-F4769C6C38B5}" srcOrd="6" destOrd="0" presId="urn:microsoft.com/office/officeart/2008/layout/VerticalCurvedList"/>
    <dgm:cxn modelId="{BF771760-482B-433F-91C3-B68E31BC7291}" type="presParOf" srcId="{26FC4F84-B990-400B-8AB2-F4769C6C38B5}" destId="{CCCBB976-5F1D-4602-8963-DAE34B4B6FAA}" srcOrd="0" destOrd="0" presId="urn:microsoft.com/office/officeart/2008/layout/VerticalCurvedList"/>
  </dgm:cxnLst>
  <dgm:bg>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098FBA-B69C-4782-95C4-4E2ED824A9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A28865E6-A72F-4B64-B4C3-0CA45AF2D1CF}">
      <dgm:prSet phldrT="[Text]" custT="1"/>
      <dgm:spPr>
        <a:solidFill>
          <a:schemeClr val="accent2">
            <a:lumMod val="75000"/>
          </a:schemeClr>
        </a:solidFill>
      </dgm:spPr>
      <dgm:t>
        <a:bodyPr/>
        <a:lstStyle/>
        <a:p>
          <a:r>
            <a:rPr lang="en-US" sz="1600" dirty="0"/>
            <a:t>Fixed administrative time: login and logout of shifts, updating various data logs.</a:t>
          </a:r>
        </a:p>
      </dgm:t>
    </dgm:pt>
    <dgm:pt modelId="{52C6B441-ECF1-4C09-A9B7-36FF9C9D2753}" type="parTrans" cxnId="{D3DA04E4-2429-416B-849E-B141CF1F39C5}">
      <dgm:prSet/>
      <dgm:spPr/>
      <dgm:t>
        <a:bodyPr/>
        <a:lstStyle/>
        <a:p>
          <a:endParaRPr lang="en-US"/>
        </a:p>
      </dgm:t>
    </dgm:pt>
    <dgm:pt modelId="{CF06ED7E-3AEE-493F-92A5-C3CF8A80C38C}" type="sibTrans" cxnId="{D3DA04E4-2429-416B-849E-B141CF1F39C5}">
      <dgm:prSet/>
      <dgm:spPr/>
      <dgm:t>
        <a:bodyPr/>
        <a:lstStyle/>
        <a:p>
          <a:endParaRPr lang="en-US"/>
        </a:p>
      </dgm:t>
    </dgm:pt>
    <dgm:pt modelId="{D3EEE70C-FD74-4311-AFF5-35C487873935}">
      <dgm:prSet phldrT="[Text]" custT="1"/>
      <dgm:spPr>
        <a:solidFill>
          <a:srgbClr val="00B050"/>
        </a:solidFill>
      </dgm:spPr>
      <dgm:t>
        <a:bodyPr/>
        <a:lstStyle/>
        <a:p>
          <a:r>
            <a:rPr lang="en-US" sz="1600" dirty="0"/>
            <a:t>Vacation patrol: time spent on recording vacation property checks.</a:t>
          </a:r>
        </a:p>
      </dgm:t>
    </dgm:pt>
    <dgm:pt modelId="{C8DC1BA5-BFBF-437E-852C-524A539013A6}" type="parTrans" cxnId="{F75FCF28-9859-4853-9ACF-8A4320FBEB00}">
      <dgm:prSet/>
      <dgm:spPr/>
      <dgm:t>
        <a:bodyPr/>
        <a:lstStyle/>
        <a:p>
          <a:endParaRPr lang="en-US"/>
        </a:p>
      </dgm:t>
    </dgm:pt>
    <dgm:pt modelId="{E24B7796-16F3-4797-8E05-EDC4BA50DDD4}" type="sibTrans" cxnId="{F75FCF28-9859-4853-9ACF-8A4320FBEB00}">
      <dgm:prSet/>
      <dgm:spPr/>
      <dgm:t>
        <a:bodyPr/>
        <a:lstStyle/>
        <a:p>
          <a:endParaRPr lang="en-US"/>
        </a:p>
      </dgm:t>
    </dgm:pt>
    <dgm:pt modelId="{EC78C104-3048-44B4-A675-177EA1FE6997}">
      <dgm:prSet phldrT="[Text]" custT="1"/>
      <dgm:spPr>
        <a:solidFill>
          <a:srgbClr val="00B0F0"/>
        </a:solidFill>
      </dgm:spPr>
      <dgm:t>
        <a:bodyPr/>
        <a:lstStyle/>
        <a:p>
          <a:r>
            <a:rPr lang="en-US" sz="1600" dirty="0"/>
            <a:t>*Membership calls: time spent on responding to membership calls.</a:t>
          </a:r>
        </a:p>
      </dgm:t>
    </dgm:pt>
    <dgm:pt modelId="{56BD369B-B41D-4F9A-8130-48CDA2BD4E07}" type="parTrans" cxnId="{13816A0D-F586-4C85-879E-9193BC3498AB}">
      <dgm:prSet/>
      <dgm:spPr/>
      <dgm:t>
        <a:bodyPr/>
        <a:lstStyle/>
        <a:p>
          <a:endParaRPr lang="en-US"/>
        </a:p>
      </dgm:t>
    </dgm:pt>
    <dgm:pt modelId="{0D53D30F-1F60-446C-AB40-C26F0F3342EC}" type="sibTrans" cxnId="{13816A0D-F586-4C85-879E-9193BC3498AB}">
      <dgm:prSet/>
      <dgm:spPr/>
      <dgm:t>
        <a:bodyPr/>
        <a:lstStyle/>
        <a:p>
          <a:endParaRPr lang="en-US"/>
        </a:p>
      </dgm:t>
    </dgm:pt>
    <dgm:pt modelId="{BF62B211-BCDD-4659-9130-6356EC977723}" type="pres">
      <dgm:prSet presAssocID="{F5098FBA-B69C-4782-95C4-4E2ED824A96B}" presName="Name0" presStyleCnt="0">
        <dgm:presLayoutVars>
          <dgm:chMax val="7"/>
          <dgm:chPref val="7"/>
          <dgm:dir/>
        </dgm:presLayoutVars>
      </dgm:prSet>
      <dgm:spPr/>
    </dgm:pt>
    <dgm:pt modelId="{FFB494F3-A17A-4BEB-9608-4A6D4A6C5E6B}" type="pres">
      <dgm:prSet presAssocID="{F5098FBA-B69C-4782-95C4-4E2ED824A96B}" presName="Name1" presStyleCnt="0"/>
      <dgm:spPr/>
    </dgm:pt>
    <dgm:pt modelId="{B72E9CDD-B7F5-410B-92A8-57E98FE1ADCC}" type="pres">
      <dgm:prSet presAssocID="{F5098FBA-B69C-4782-95C4-4E2ED824A96B}" presName="cycle" presStyleCnt="0"/>
      <dgm:spPr/>
    </dgm:pt>
    <dgm:pt modelId="{D1817AF2-00E5-4793-BF62-4F8CC91222FA}" type="pres">
      <dgm:prSet presAssocID="{F5098FBA-B69C-4782-95C4-4E2ED824A96B}" presName="srcNode" presStyleLbl="node1" presStyleIdx="0" presStyleCnt="3"/>
      <dgm:spPr/>
    </dgm:pt>
    <dgm:pt modelId="{38A5DC14-6296-4803-9808-7E066A479EA9}" type="pres">
      <dgm:prSet presAssocID="{F5098FBA-B69C-4782-95C4-4E2ED824A96B}" presName="conn" presStyleLbl="parChTrans1D2" presStyleIdx="0" presStyleCnt="1"/>
      <dgm:spPr/>
    </dgm:pt>
    <dgm:pt modelId="{3B5B27A7-1CC5-458C-860E-3ED218A0DB8F}" type="pres">
      <dgm:prSet presAssocID="{F5098FBA-B69C-4782-95C4-4E2ED824A96B}" presName="extraNode" presStyleLbl="node1" presStyleIdx="0" presStyleCnt="3"/>
      <dgm:spPr/>
    </dgm:pt>
    <dgm:pt modelId="{F68DEC94-DD9F-4CE5-8811-76CD0AB6E89F}" type="pres">
      <dgm:prSet presAssocID="{F5098FBA-B69C-4782-95C4-4E2ED824A96B}" presName="dstNode" presStyleLbl="node1" presStyleIdx="0" presStyleCnt="3"/>
      <dgm:spPr/>
    </dgm:pt>
    <dgm:pt modelId="{65BD4F22-215F-45A0-AB69-EA7F209EB260}" type="pres">
      <dgm:prSet presAssocID="{A28865E6-A72F-4B64-B4C3-0CA45AF2D1CF}" presName="text_1" presStyleLbl="node1" presStyleIdx="0" presStyleCnt="3">
        <dgm:presLayoutVars>
          <dgm:bulletEnabled val="1"/>
        </dgm:presLayoutVars>
      </dgm:prSet>
      <dgm:spPr/>
    </dgm:pt>
    <dgm:pt modelId="{3A4F2121-5275-47D3-9BEB-0BF12FEB6C80}" type="pres">
      <dgm:prSet presAssocID="{A28865E6-A72F-4B64-B4C3-0CA45AF2D1CF}" presName="accent_1" presStyleCnt="0"/>
      <dgm:spPr/>
    </dgm:pt>
    <dgm:pt modelId="{B14AA0F8-4423-464C-8E6A-0BC6964634F1}" type="pres">
      <dgm:prSet presAssocID="{A28865E6-A72F-4B64-B4C3-0CA45AF2D1CF}" presName="accentRepeatNode" presStyleLbl="solidFgAcc1" presStyleIdx="0" presStyleCnt="3" custLinFactNeighborX="-1716" custLinFactNeighborY="769"/>
      <dgm:spPr/>
    </dgm:pt>
    <dgm:pt modelId="{662EDDE7-7B5B-4C9F-9442-4F0ACEF742C2}" type="pres">
      <dgm:prSet presAssocID="{D3EEE70C-FD74-4311-AFF5-35C487873935}" presName="text_2" presStyleLbl="node1" presStyleIdx="1" presStyleCnt="3">
        <dgm:presLayoutVars>
          <dgm:bulletEnabled val="1"/>
        </dgm:presLayoutVars>
      </dgm:prSet>
      <dgm:spPr/>
    </dgm:pt>
    <dgm:pt modelId="{A9421857-500D-4A0B-9EB1-DA0148145328}" type="pres">
      <dgm:prSet presAssocID="{D3EEE70C-FD74-4311-AFF5-35C487873935}" presName="accent_2" presStyleCnt="0"/>
      <dgm:spPr/>
    </dgm:pt>
    <dgm:pt modelId="{6F66018A-B6A4-46CE-B187-D13508E8F13F}" type="pres">
      <dgm:prSet presAssocID="{D3EEE70C-FD74-4311-AFF5-35C487873935}" presName="accentRepeatNode" presStyleLbl="solidFgAcc1" presStyleIdx="1" presStyleCnt="3"/>
      <dgm:spPr/>
    </dgm:pt>
    <dgm:pt modelId="{42C98A4A-32B3-4D58-9C8F-956992C499A2}" type="pres">
      <dgm:prSet presAssocID="{EC78C104-3048-44B4-A675-177EA1FE6997}" presName="text_3" presStyleLbl="node1" presStyleIdx="2" presStyleCnt="3">
        <dgm:presLayoutVars>
          <dgm:bulletEnabled val="1"/>
        </dgm:presLayoutVars>
      </dgm:prSet>
      <dgm:spPr/>
    </dgm:pt>
    <dgm:pt modelId="{26FC4F84-B990-400B-8AB2-F4769C6C38B5}" type="pres">
      <dgm:prSet presAssocID="{EC78C104-3048-44B4-A675-177EA1FE6997}" presName="accent_3" presStyleCnt="0"/>
      <dgm:spPr/>
    </dgm:pt>
    <dgm:pt modelId="{CCCBB976-5F1D-4602-8963-DAE34B4B6FAA}" type="pres">
      <dgm:prSet presAssocID="{EC78C104-3048-44B4-A675-177EA1FE6997}" presName="accentRepeatNode" presStyleLbl="solidFgAcc1" presStyleIdx="2" presStyleCnt="3"/>
      <dgm:spPr/>
    </dgm:pt>
  </dgm:ptLst>
  <dgm:cxnLst>
    <dgm:cxn modelId="{13816A0D-F586-4C85-879E-9193BC3498AB}" srcId="{F5098FBA-B69C-4782-95C4-4E2ED824A96B}" destId="{EC78C104-3048-44B4-A675-177EA1FE6997}" srcOrd="2" destOrd="0" parTransId="{56BD369B-B41D-4F9A-8130-48CDA2BD4E07}" sibTransId="{0D53D30F-1F60-446C-AB40-C26F0F3342EC}"/>
    <dgm:cxn modelId="{EF48D814-8BC8-4384-8A68-666FB1A214CA}" type="presOf" srcId="{D3EEE70C-FD74-4311-AFF5-35C487873935}" destId="{662EDDE7-7B5B-4C9F-9442-4F0ACEF742C2}" srcOrd="0" destOrd="0" presId="urn:microsoft.com/office/officeart/2008/layout/VerticalCurvedList"/>
    <dgm:cxn modelId="{F75FCF28-9859-4853-9ACF-8A4320FBEB00}" srcId="{F5098FBA-B69C-4782-95C4-4E2ED824A96B}" destId="{D3EEE70C-FD74-4311-AFF5-35C487873935}" srcOrd="1" destOrd="0" parTransId="{C8DC1BA5-BFBF-437E-852C-524A539013A6}" sibTransId="{E24B7796-16F3-4797-8E05-EDC4BA50DDD4}"/>
    <dgm:cxn modelId="{E7EB8B64-3294-426A-8846-F8E464B19EDE}" type="presOf" srcId="{A28865E6-A72F-4B64-B4C3-0CA45AF2D1CF}" destId="{65BD4F22-215F-45A0-AB69-EA7F209EB260}" srcOrd="0" destOrd="0" presId="urn:microsoft.com/office/officeart/2008/layout/VerticalCurvedList"/>
    <dgm:cxn modelId="{68046273-0220-4214-AB68-CD668F64E6B1}" type="presOf" srcId="{EC78C104-3048-44B4-A675-177EA1FE6997}" destId="{42C98A4A-32B3-4D58-9C8F-956992C499A2}" srcOrd="0" destOrd="0" presId="urn:microsoft.com/office/officeart/2008/layout/VerticalCurvedList"/>
    <dgm:cxn modelId="{52D35A82-52F1-404B-B400-57F490F9C35B}" type="presOf" srcId="{F5098FBA-B69C-4782-95C4-4E2ED824A96B}" destId="{BF62B211-BCDD-4659-9130-6356EC977723}" srcOrd="0" destOrd="0" presId="urn:microsoft.com/office/officeart/2008/layout/VerticalCurvedList"/>
    <dgm:cxn modelId="{D3DA04E4-2429-416B-849E-B141CF1F39C5}" srcId="{F5098FBA-B69C-4782-95C4-4E2ED824A96B}" destId="{A28865E6-A72F-4B64-B4C3-0CA45AF2D1CF}" srcOrd="0" destOrd="0" parTransId="{52C6B441-ECF1-4C09-A9B7-36FF9C9D2753}" sibTransId="{CF06ED7E-3AEE-493F-92A5-C3CF8A80C38C}"/>
    <dgm:cxn modelId="{74F7C7ED-843B-47D6-85BE-54122AEAC274}" type="presOf" srcId="{CF06ED7E-3AEE-493F-92A5-C3CF8A80C38C}" destId="{38A5DC14-6296-4803-9808-7E066A479EA9}" srcOrd="0" destOrd="0" presId="urn:microsoft.com/office/officeart/2008/layout/VerticalCurvedList"/>
    <dgm:cxn modelId="{DA676F95-5668-4A74-9A01-A60F701F36CA}" type="presParOf" srcId="{BF62B211-BCDD-4659-9130-6356EC977723}" destId="{FFB494F3-A17A-4BEB-9608-4A6D4A6C5E6B}" srcOrd="0" destOrd="0" presId="urn:microsoft.com/office/officeart/2008/layout/VerticalCurvedList"/>
    <dgm:cxn modelId="{2A18ED60-1B49-4217-A9FE-1CF429977AF1}" type="presParOf" srcId="{FFB494F3-A17A-4BEB-9608-4A6D4A6C5E6B}" destId="{B72E9CDD-B7F5-410B-92A8-57E98FE1ADCC}" srcOrd="0" destOrd="0" presId="urn:microsoft.com/office/officeart/2008/layout/VerticalCurvedList"/>
    <dgm:cxn modelId="{570082CB-23FA-41C3-9557-488A0A38728E}" type="presParOf" srcId="{B72E9CDD-B7F5-410B-92A8-57E98FE1ADCC}" destId="{D1817AF2-00E5-4793-BF62-4F8CC91222FA}" srcOrd="0" destOrd="0" presId="urn:microsoft.com/office/officeart/2008/layout/VerticalCurvedList"/>
    <dgm:cxn modelId="{EBF73CEF-1B63-4053-8170-0A56951F598F}" type="presParOf" srcId="{B72E9CDD-B7F5-410B-92A8-57E98FE1ADCC}" destId="{38A5DC14-6296-4803-9808-7E066A479EA9}" srcOrd="1" destOrd="0" presId="urn:microsoft.com/office/officeart/2008/layout/VerticalCurvedList"/>
    <dgm:cxn modelId="{CFF5D355-79DE-446F-A915-41142B88D2B5}" type="presParOf" srcId="{B72E9CDD-B7F5-410B-92A8-57E98FE1ADCC}" destId="{3B5B27A7-1CC5-458C-860E-3ED218A0DB8F}" srcOrd="2" destOrd="0" presId="urn:microsoft.com/office/officeart/2008/layout/VerticalCurvedList"/>
    <dgm:cxn modelId="{ABBC4DC3-2350-4B9F-9327-CC8F2E1C352F}" type="presParOf" srcId="{B72E9CDD-B7F5-410B-92A8-57E98FE1ADCC}" destId="{F68DEC94-DD9F-4CE5-8811-76CD0AB6E89F}" srcOrd="3" destOrd="0" presId="urn:microsoft.com/office/officeart/2008/layout/VerticalCurvedList"/>
    <dgm:cxn modelId="{D206435D-F3F3-4817-9ED5-84249F28C0C3}" type="presParOf" srcId="{FFB494F3-A17A-4BEB-9608-4A6D4A6C5E6B}" destId="{65BD4F22-215F-45A0-AB69-EA7F209EB260}" srcOrd="1" destOrd="0" presId="urn:microsoft.com/office/officeart/2008/layout/VerticalCurvedList"/>
    <dgm:cxn modelId="{91EC1DCC-F254-4F20-A841-6C2012304780}" type="presParOf" srcId="{FFB494F3-A17A-4BEB-9608-4A6D4A6C5E6B}" destId="{3A4F2121-5275-47D3-9BEB-0BF12FEB6C80}" srcOrd="2" destOrd="0" presId="urn:microsoft.com/office/officeart/2008/layout/VerticalCurvedList"/>
    <dgm:cxn modelId="{661A1565-6694-48FA-936E-03BBCE44001D}" type="presParOf" srcId="{3A4F2121-5275-47D3-9BEB-0BF12FEB6C80}" destId="{B14AA0F8-4423-464C-8E6A-0BC6964634F1}" srcOrd="0" destOrd="0" presId="urn:microsoft.com/office/officeart/2008/layout/VerticalCurvedList"/>
    <dgm:cxn modelId="{764CD3C8-0593-4846-8F75-43A70D9C9670}" type="presParOf" srcId="{FFB494F3-A17A-4BEB-9608-4A6D4A6C5E6B}" destId="{662EDDE7-7B5B-4C9F-9442-4F0ACEF742C2}" srcOrd="3" destOrd="0" presId="urn:microsoft.com/office/officeart/2008/layout/VerticalCurvedList"/>
    <dgm:cxn modelId="{24451C07-4202-4F80-AA87-ECC1BCCF4910}" type="presParOf" srcId="{FFB494F3-A17A-4BEB-9608-4A6D4A6C5E6B}" destId="{A9421857-500D-4A0B-9EB1-DA0148145328}" srcOrd="4" destOrd="0" presId="urn:microsoft.com/office/officeart/2008/layout/VerticalCurvedList"/>
    <dgm:cxn modelId="{08CDF68F-CFA2-4627-9D79-84CA0A5CBB4C}" type="presParOf" srcId="{A9421857-500D-4A0B-9EB1-DA0148145328}" destId="{6F66018A-B6A4-46CE-B187-D13508E8F13F}" srcOrd="0" destOrd="0" presId="urn:microsoft.com/office/officeart/2008/layout/VerticalCurvedList"/>
    <dgm:cxn modelId="{07BBCF9E-7C86-4A0A-B3E5-CF43A2D3951C}" type="presParOf" srcId="{FFB494F3-A17A-4BEB-9608-4A6D4A6C5E6B}" destId="{42C98A4A-32B3-4D58-9C8F-956992C499A2}" srcOrd="5" destOrd="0" presId="urn:microsoft.com/office/officeart/2008/layout/VerticalCurvedList"/>
    <dgm:cxn modelId="{1D516015-45B3-4984-A2F3-3DCE2EEBA40A}" type="presParOf" srcId="{FFB494F3-A17A-4BEB-9608-4A6D4A6C5E6B}" destId="{26FC4F84-B990-400B-8AB2-F4769C6C38B5}" srcOrd="6" destOrd="0" presId="urn:microsoft.com/office/officeart/2008/layout/VerticalCurvedList"/>
    <dgm:cxn modelId="{BF771760-482B-433F-91C3-B68E31BC7291}" type="presParOf" srcId="{26FC4F84-B990-400B-8AB2-F4769C6C38B5}" destId="{CCCBB976-5F1D-4602-8963-DAE34B4B6FAA}" srcOrd="0" destOrd="0" presId="urn:microsoft.com/office/officeart/2008/layout/VerticalCurvedList"/>
  </dgm:cxnLst>
  <dgm:bg>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5DC14-6296-4803-9808-7E066A479EA9}">
      <dsp:nvSpPr>
        <dsp:cNvPr id="0" name=""/>
        <dsp:cNvSpPr/>
      </dsp:nvSpPr>
      <dsp:spPr>
        <a:xfrm>
          <a:off x="-2083651" y="-322717"/>
          <a:ext cx="2490303" cy="2490303"/>
        </a:xfrm>
        <a:prstGeom prst="blockArc">
          <a:avLst>
            <a:gd name="adj1" fmla="val 18900000"/>
            <a:gd name="adj2" fmla="val 2700000"/>
            <a:gd name="adj3" fmla="val 86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BD4F22-215F-45A0-AB69-EA7F209EB260}">
      <dsp:nvSpPr>
        <dsp:cNvPr id="0" name=""/>
        <dsp:cNvSpPr/>
      </dsp:nvSpPr>
      <dsp:spPr>
        <a:xfrm>
          <a:off x="261389" y="184486"/>
          <a:ext cx="2709796" cy="368973"/>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873"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dirty="0"/>
            <a:t>Fixed administrative time: login and logout of shifts, updating various data logs.</a:t>
          </a:r>
        </a:p>
      </dsp:txBody>
      <dsp:txXfrm>
        <a:off x="261389" y="184486"/>
        <a:ext cx="2709796" cy="368973"/>
      </dsp:txXfrm>
    </dsp:sp>
    <dsp:sp modelId="{B14AA0F8-4423-464C-8E6A-0BC6964634F1}">
      <dsp:nvSpPr>
        <dsp:cNvPr id="0" name=""/>
        <dsp:cNvSpPr/>
      </dsp:nvSpPr>
      <dsp:spPr>
        <a:xfrm>
          <a:off x="22866" y="141911"/>
          <a:ext cx="461217" cy="46121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EDDE7-7B5B-4C9F-9442-4F0ACEF742C2}">
      <dsp:nvSpPr>
        <dsp:cNvPr id="0" name=""/>
        <dsp:cNvSpPr/>
      </dsp:nvSpPr>
      <dsp:spPr>
        <a:xfrm>
          <a:off x="395511" y="737947"/>
          <a:ext cx="2575675" cy="368973"/>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873"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dirty="0"/>
            <a:t>Vacation patrol: time spent on recording vacation property checks.</a:t>
          </a:r>
        </a:p>
      </dsp:txBody>
      <dsp:txXfrm>
        <a:off x="395511" y="737947"/>
        <a:ext cx="2575675" cy="368973"/>
      </dsp:txXfrm>
    </dsp:sp>
    <dsp:sp modelId="{6F66018A-B6A4-46CE-B187-D13508E8F13F}">
      <dsp:nvSpPr>
        <dsp:cNvPr id="0" name=""/>
        <dsp:cNvSpPr/>
      </dsp:nvSpPr>
      <dsp:spPr>
        <a:xfrm>
          <a:off x="164902" y="691825"/>
          <a:ext cx="461217" cy="46121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C98A4A-32B3-4D58-9C8F-956992C499A2}">
      <dsp:nvSpPr>
        <dsp:cNvPr id="0" name=""/>
        <dsp:cNvSpPr/>
      </dsp:nvSpPr>
      <dsp:spPr>
        <a:xfrm>
          <a:off x="261389" y="1291408"/>
          <a:ext cx="2709796" cy="368973"/>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873" tIns="25400" rIns="25400" bIns="25400" numCol="1" spcCol="1270" anchor="ctr" anchorCtr="0">
          <a:noAutofit/>
        </a:bodyPr>
        <a:lstStyle/>
        <a:p>
          <a:pPr marL="0" lvl="0" indent="0" algn="l" defTabSz="444500">
            <a:lnSpc>
              <a:spcPct val="90000"/>
            </a:lnSpc>
            <a:spcBef>
              <a:spcPct val="0"/>
            </a:spcBef>
            <a:spcAft>
              <a:spcPct val="35000"/>
            </a:spcAft>
            <a:buNone/>
          </a:pPr>
          <a:r>
            <a:rPr lang="en-US" sz="1000" kern="1200" dirty="0"/>
            <a:t>Membership calls: time spent on answering membership calls.</a:t>
          </a:r>
        </a:p>
      </dsp:txBody>
      <dsp:txXfrm>
        <a:off x="261389" y="1291408"/>
        <a:ext cx="2709796" cy="368973"/>
      </dsp:txXfrm>
    </dsp:sp>
    <dsp:sp modelId="{CCCBB976-5F1D-4602-8963-DAE34B4B6FAA}">
      <dsp:nvSpPr>
        <dsp:cNvPr id="0" name=""/>
        <dsp:cNvSpPr/>
      </dsp:nvSpPr>
      <dsp:spPr>
        <a:xfrm>
          <a:off x="30780" y="1245286"/>
          <a:ext cx="461217" cy="46121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5DC14-6296-4803-9808-7E066A479EA9}">
      <dsp:nvSpPr>
        <dsp:cNvPr id="0" name=""/>
        <dsp:cNvSpPr/>
      </dsp:nvSpPr>
      <dsp:spPr>
        <a:xfrm>
          <a:off x="-4298259" y="-659396"/>
          <a:ext cx="5121099" cy="5121099"/>
        </a:xfrm>
        <a:prstGeom prst="blockArc">
          <a:avLst>
            <a:gd name="adj1" fmla="val 18900000"/>
            <a:gd name="adj2" fmla="val 2700000"/>
            <a:gd name="adj3" fmla="val 42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BD4F22-215F-45A0-AB69-EA7F209EB260}">
      <dsp:nvSpPr>
        <dsp:cNvPr id="0" name=""/>
        <dsp:cNvSpPr/>
      </dsp:nvSpPr>
      <dsp:spPr>
        <a:xfrm>
          <a:off x="529178" y="380230"/>
          <a:ext cx="3927764" cy="760461"/>
        </a:xfrm>
        <a:prstGeom prst="rect">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3616"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Fixed administrative time: login and logout of shifts, updating various data logs.</a:t>
          </a:r>
        </a:p>
      </dsp:txBody>
      <dsp:txXfrm>
        <a:off x="529178" y="380230"/>
        <a:ext cx="3927764" cy="760461"/>
      </dsp:txXfrm>
    </dsp:sp>
    <dsp:sp modelId="{B14AA0F8-4423-464C-8E6A-0BC6964634F1}">
      <dsp:nvSpPr>
        <dsp:cNvPr id="0" name=""/>
        <dsp:cNvSpPr/>
      </dsp:nvSpPr>
      <dsp:spPr>
        <a:xfrm>
          <a:off x="37578" y="292482"/>
          <a:ext cx="950576" cy="9505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2EDDE7-7B5B-4C9F-9442-4F0ACEF742C2}">
      <dsp:nvSpPr>
        <dsp:cNvPr id="0" name=""/>
        <dsp:cNvSpPr/>
      </dsp:nvSpPr>
      <dsp:spPr>
        <a:xfrm>
          <a:off x="805606" y="1520922"/>
          <a:ext cx="3651336" cy="760461"/>
        </a:xfrm>
        <a:prstGeom prst="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3616"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Vacation patrol: time spent on recording vacation property checks.</a:t>
          </a:r>
        </a:p>
      </dsp:txBody>
      <dsp:txXfrm>
        <a:off x="805606" y="1520922"/>
        <a:ext cx="3651336" cy="760461"/>
      </dsp:txXfrm>
    </dsp:sp>
    <dsp:sp modelId="{6F66018A-B6A4-46CE-B187-D13508E8F13F}">
      <dsp:nvSpPr>
        <dsp:cNvPr id="0" name=""/>
        <dsp:cNvSpPr/>
      </dsp:nvSpPr>
      <dsp:spPr>
        <a:xfrm>
          <a:off x="330317" y="1425864"/>
          <a:ext cx="950576" cy="9505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C98A4A-32B3-4D58-9C8F-956992C499A2}">
      <dsp:nvSpPr>
        <dsp:cNvPr id="0" name=""/>
        <dsp:cNvSpPr/>
      </dsp:nvSpPr>
      <dsp:spPr>
        <a:xfrm>
          <a:off x="529178" y="2661614"/>
          <a:ext cx="3927764" cy="760461"/>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3616"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*Membership calls: time spent on responding to membership calls.</a:t>
          </a:r>
        </a:p>
      </dsp:txBody>
      <dsp:txXfrm>
        <a:off x="529178" y="2661614"/>
        <a:ext cx="3927764" cy="760461"/>
      </dsp:txXfrm>
    </dsp:sp>
    <dsp:sp modelId="{CCCBB976-5F1D-4602-8963-DAE34B4B6FAA}">
      <dsp:nvSpPr>
        <dsp:cNvPr id="0" name=""/>
        <dsp:cNvSpPr/>
      </dsp:nvSpPr>
      <dsp:spPr>
        <a:xfrm>
          <a:off x="53890" y="2566556"/>
          <a:ext cx="950576" cy="9505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0.13459</cdr:x>
      <cdr:y>0.09958</cdr:y>
    </cdr:from>
    <cdr:to>
      <cdr:x>0.56792</cdr:x>
      <cdr:y>0.23015</cdr:y>
    </cdr:to>
    <cdr:sp macro="" textlink="">
      <cdr:nvSpPr>
        <cdr:cNvPr id="2" name="TextBox 1">
          <a:extLst xmlns:a="http://schemas.openxmlformats.org/drawingml/2006/main">
            <a:ext uri="{FF2B5EF4-FFF2-40B4-BE49-F238E27FC236}">
              <a16:creationId xmlns:a16="http://schemas.microsoft.com/office/drawing/2014/main" id="{7B535D4E-DCF5-4966-8CB7-4FEAE4F57528}"/>
            </a:ext>
          </a:extLst>
        </cdr:cNvPr>
        <cdr:cNvSpPr txBox="1"/>
      </cdr:nvSpPr>
      <cdr:spPr>
        <a:xfrm xmlns:a="http://schemas.openxmlformats.org/drawingml/2006/main">
          <a:off x="421165" y="162026"/>
          <a:ext cx="1355980" cy="212456"/>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dirty="0"/>
            <a:t>Systematic pattern</a:t>
          </a:r>
        </a:p>
      </cdr:txBody>
    </cdr:sp>
  </cdr:relSizeAnchor>
  <cdr:relSizeAnchor xmlns:cdr="http://schemas.openxmlformats.org/drawingml/2006/chartDrawing">
    <cdr:from>
      <cdr:x>0.30232</cdr:x>
      <cdr:y>0.26919</cdr:y>
    </cdr:from>
    <cdr:to>
      <cdr:x>0.36841</cdr:x>
      <cdr:y>0.38787</cdr:y>
    </cdr:to>
    <cdr:sp macro="" textlink="">
      <cdr:nvSpPr>
        <cdr:cNvPr id="3" name="Arrow: Down 2">
          <a:extLst xmlns:a="http://schemas.openxmlformats.org/drawingml/2006/main">
            <a:ext uri="{FF2B5EF4-FFF2-40B4-BE49-F238E27FC236}">
              <a16:creationId xmlns:a16="http://schemas.microsoft.com/office/drawing/2014/main" id="{9DB1F061-2AA2-4020-BAEF-788CD7D39DA4}"/>
            </a:ext>
          </a:extLst>
        </cdr:cNvPr>
        <cdr:cNvSpPr/>
      </cdr:nvSpPr>
      <cdr:spPr>
        <a:xfrm xmlns:a="http://schemas.openxmlformats.org/drawingml/2006/main">
          <a:off x="946024" y="425898"/>
          <a:ext cx="206800" cy="187777"/>
        </a:xfrm>
        <a:prstGeom xmlns:a="http://schemas.openxmlformats.org/drawingml/2006/main" prst="downArrow">
          <a:avLst/>
        </a:prstGeom>
      </cdr:spPr>
      <cdr:style>
        <a:lnRef xmlns:a="http://schemas.openxmlformats.org/drawingml/2006/main" idx="1">
          <a:schemeClr val="accent2"/>
        </a:lnRef>
        <a:fillRef xmlns:a="http://schemas.openxmlformats.org/drawingml/2006/main" idx="3">
          <a:schemeClr val="accent2"/>
        </a:fillRef>
        <a:effectRef xmlns:a="http://schemas.openxmlformats.org/drawingml/2006/main" idx="2">
          <a:schemeClr val="accent2"/>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1/10/2019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43951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2545208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1944467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79275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1825341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1139994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1892629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2738108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526157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166691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179272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1/10/2019</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1/10/2019</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1/10/2019</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1/10/2019</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1/10/2019</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1/10/2019</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1/10/2019</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1/10/2019</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1/10/2019</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1/10/2019</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1/10/2019</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1/10/2019</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4/relationships/chartEx" Target="../charts/chartEx1.xml"/><Relationship Id="rId13" Type="http://schemas.openxmlformats.org/officeDocument/2006/relationships/diagramQuickStyle" Target="../diagrams/quickStyle1.xml"/><Relationship Id="rId18" Type="http://schemas.openxmlformats.org/officeDocument/2006/relationships/chart" Target="../charts/chart2.xml"/><Relationship Id="rId3" Type="http://schemas.openxmlformats.org/officeDocument/2006/relationships/hyperlink" Target="https://www.primalsurvivor.net/home-defense/" TargetMode="External"/><Relationship Id="rId7" Type="http://schemas.openxmlformats.org/officeDocument/2006/relationships/image" Target="../media/image3.png"/><Relationship Id="rId12" Type="http://schemas.openxmlformats.org/officeDocument/2006/relationships/diagramLayout" Target="../diagrams/layout1.xml"/><Relationship Id="rId17" Type="http://schemas.openxmlformats.org/officeDocument/2006/relationships/image" Target="../media/image5.svg"/><Relationship Id="rId2" Type="http://schemas.openxmlformats.org/officeDocument/2006/relationships/notesSlide" Target="../notesSlides/notesSlide1.xml"/><Relationship Id="rId16"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2.png"/><Relationship Id="rId11" Type="http://schemas.openxmlformats.org/officeDocument/2006/relationships/diagramData" Target="../diagrams/data1.xml"/><Relationship Id="rId5" Type="http://schemas.openxmlformats.org/officeDocument/2006/relationships/image" Target="../media/image1.png"/><Relationship Id="rId15" Type="http://schemas.microsoft.com/office/2007/relationships/diagramDrawing" Target="../diagrams/drawing1.xml"/><Relationship Id="rId10" Type="http://schemas.openxmlformats.org/officeDocument/2006/relationships/chart" Target="../charts/chart1.xml"/><Relationship Id="rId4" Type="http://schemas.openxmlformats.org/officeDocument/2006/relationships/hyperlink" Target="https://creativecommons.org/licenses/by/2.0/" TargetMode="External"/><Relationship Id="rId9" Type="http://schemas.openxmlformats.org/officeDocument/2006/relationships/image" Target="../media/image12.png"/><Relationship Id="rId14" Type="http://schemas.openxmlformats.org/officeDocument/2006/relationships/diagramColors" Target="../diagrams/colors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6.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7.sv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14/relationships/chartEx" Target="../charts/chartEx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B879BC0-8086-4E0C-B804-1ABAE761F1C1}"/>
              </a:ext>
            </a:extLst>
          </p:cNvPr>
          <p:cNvSpPr txBox="1"/>
          <p:nvPr/>
        </p:nvSpPr>
        <p:spPr>
          <a:xfrm>
            <a:off x="12236393" y="1576957"/>
            <a:ext cx="288169" cy="4801314"/>
          </a:xfrm>
          <a:prstGeom prst="rect">
            <a:avLst/>
          </a:prstGeom>
          <a:noFill/>
        </p:spPr>
        <p:txBody>
          <a:bodyPr wrap="square" rtlCol="0">
            <a:spAutoFit/>
          </a:bodyPr>
          <a:lstStyle/>
          <a:p>
            <a:r>
              <a:rPr lang="en-US" sz="900" dirty="0">
                <a:hlinkClick r:id="rId3" tooltip="https://www.primalsurvivor.net/home-defense/"/>
              </a:rPr>
              <a:t>This Photo</a:t>
            </a:r>
            <a:r>
              <a:rPr lang="en-US" sz="900" dirty="0"/>
              <a:t> by Unknown Author is licensed under </a:t>
            </a:r>
            <a:r>
              <a:rPr lang="en-US" sz="900" dirty="0">
                <a:hlinkClick r:id="rId4" tooltip="https://creativecommons.org/licenses/by/2.0/"/>
              </a:rPr>
              <a:t>CC BY</a:t>
            </a:r>
            <a:endParaRPr lang="en-US" sz="900" dirty="0"/>
          </a:p>
        </p:txBody>
      </p:sp>
      <p:pic>
        <p:nvPicPr>
          <p:cNvPr id="46" name="Picture 45" descr="A close up of a map&#10;&#10;Description generated with high confidence">
            <a:extLst>
              <a:ext uri="{FF2B5EF4-FFF2-40B4-BE49-F238E27FC236}">
                <a16:creationId xmlns:a16="http://schemas.microsoft.com/office/drawing/2014/main" id="{EE9AAA70-EFF0-4076-BCF4-81CE5F2B8B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6067" y="1558974"/>
            <a:ext cx="3005537" cy="2204754"/>
          </a:xfrm>
          <a:prstGeom prst="rect">
            <a:avLst/>
          </a:prstGeom>
        </p:spPr>
      </p:pic>
      <p:sp>
        <p:nvSpPr>
          <p:cNvPr id="2" name="Title 1">
            <a:extLst>
              <a:ext uri="{FF2B5EF4-FFF2-40B4-BE49-F238E27FC236}">
                <a16:creationId xmlns:a16="http://schemas.microsoft.com/office/drawing/2014/main" id="{886C7850-FB09-4461-9C8C-D1E6E27C5279}"/>
              </a:ext>
            </a:extLst>
          </p:cNvPr>
          <p:cNvSpPr>
            <a:spLocks noGrp="1"/>
          </p:cNvSpPr>
          <p:nvPr>
            <p:ph type="title"/>
          </p:nvPr>
        </p:nvSpPr>
        <p:spPr>
          <a:xfrm>
            <a:off x="-9427" y="603315"/>
            <a:ext cx="12192000" cy="518475"/>
          </a:xfrm>
        </p:spPr>
        <p:style>
          <a:lnRef idx="1">
            <a:schemeClr val="accent3"/>
          </a:lnRef>
          <a:fillRef idx="2">
            <a:schemeClr val="accent3"/>
          </a:fillRef>
          <a:effectRef idx="1">
            <a:schemeClr val="accent3"/>
          </a:effectRef>
          <a:fontRef idx="minor">
            <a:schemeClr val="dk1"/>
          </a:fontRef>
        </p:style>
        <p:txBody>
          <a:bodyPr>
            <a:normAutofit/>
          </a:bodyPr>
          <a:lstStyle/>
          <a:p>
            <a:r>
              <a:rPr lang="en-US" sz="1600" b="1">
                <a:ln w="0"/>
                <a:solidFill>
                  <a:schemeClr val="tx2">
                    <a:lumMod val="50000"/>
                  </a:schemeClr>
                </a:solidFill>
              </a:rPr>
              <a:t>Key Dates </a:t>
            </a:r>
            <a:endParaRPr lang="en-US" sz="1600" b="1" dirty="0">
              <a:ln w="0"/>
              <a:solidFill>
                <a:schemeClr val="tx2">
                  <a:lumMod val="50000"/>
                </a:schemeClr>
              </a:solidFill>
            </a:endParaRPr>
          </a:p>
        </p:txBody>
      </p:sp>
      <p:sp>
        <p:nvSpPr>
          <p:cNvPr id="3" name="Rectangle: Rounded Corners 2">
            <a:extLst>
              <a:ext uri="{FF2B5EF4-FFF2-40B4-BE49-F238E27FC236}">
                <a16:creationId xmlns:a16="http://schemas.microsoft.com/office/drawing/2014/main" id="{CCFD62DC-ACEA-4C62-981A-CCF4221E9750}"/>
              </a:ext>
            </a:extLst>
          </p:cNvPr>
          <p:cNvSpPr/>
          <p:nvPr/>
        </p:nvSpPr>
        <p:spPr>
          <a:xfrm>
            <a:off x="0" y="0"/>
            <a:ext cx="12192000" cy="6315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ln w="0"/>
                <a:solidFill>
                  <a:schemeClr val="bg1"/>
                </a:solidFill>
                <a:effectLst>
                  <a:outerShdw blurRad="38100" dist="25400" dir="5400000" algn="ctr" rotWithShape="0">
                    <a:srgbClr val="6E747A">
                      <a:alpha val="43000"/>
                    </a:srgbClr>
                  </a:outerShdw>
                </a:effectLst>
              </a:rPr>
              <a:t>Process Improvement Project: Administrative Time Reduction for Patrol Services</a:t>
            </a:r>
          </a:p>
          <a:p>
            <a:pPr algn="r"/>
            <a:r>
              <a:rPr lang="en-US" sz="1200" dirty="0">
                <a:ln w="0"/>
                <a:solidFill>
                  <a:schemeClr val="bg1"/>
                </a:solidFill>
                <a:effectLst>
                  <a:outerShdw blurRad="38100" dist="25400" dir="5400000" algn="ctr" rotWithShape="0">
                    <a:srgbClr val="6E747A">
                      <a:alpha val="43000"/>
                    </a:srgbClr>
                  </a:outerShdw>
                </a:effectLst>
              </a:rPr>
              <a:t>Olga MBC 638</a:t>
            </a:r>
          </a:p>
        </p:txBody>
      </p:sp>
      <p:sp>
        <p:nvSpPr>
          <p:cNvPr id="9" name="Rectangle: Rounded Corners 8">
            <a:extLst>
              <a:ext uri="{FF2B5EF4-FFF2-40B4-BE49-F238E27FC236}">
                <a16:creationId xmlns:a16="http://schemas.microsoft.com/office/drawing/2014/main" id="{298123FD-A468-4B11-8872-BCA0584CB4A4}"/>
              </a:ext>
            </a:extLst>
          </p:cNvPr>
          <p:cNvSpPr/>
          <p:nvPr/>
        </p:nvSpPr>
        <p:spPr>
          <a:xfrm>
            <a:off x="1632408" y="655162"/>
            <a:ext cx="1483936" cy="4430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Define</a:t>
            </a:r>
            <a:br>
              <a:rPr lang="en-US" sz="1100" dirty="0"/>
            </a:br>
            <a:r>
              <a:rPr lang="en-US" sz="1100" dirty="0"/>
              <a:t>by July 23, 2018</a:t>
            </a:r>
          </a:p>
        </p:txBody>
      </p:sp>
      <p:sp>
        <p:nvSpPr>
          <p:cNvPr id="10" name="Rectangle: Rounded Corners 9">
            <a:extLst>
              <a:ext uri="{FF2B5EF4-FFF2-40B4-BE49-F238E27FC236}">
                <a16:creationId xmlns:a16="http://schemas.microsoft.com/office/drawing/2014/main" id="{FD6296C8-A63D-42C5-8EA3-1AA178CE1197}"/>
              </a:ext>
            </a:extLst>
          </p:cNvPr>
          <p:cNvSpPr/>
          <p:nvPr/>
        </p:nvSpPr>
        <p:spPr>
          <a:xfrm>
            <a:off x="3597585" y="655162"/>
            <a:ext cx="1483936" cy="4430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Measure</a:t>
            </a:r>
            <a:br>
              <a:rPr lang="en-US" sz="1100" dirty="0"/>
            </a:br>
            <a:r>
              <a:rPr lang="en-US" sz="1100" dirty="0"/>
              <a:t>by August 6, 2018</a:t>
            </a:r>
          </a:p>
        </p:txBody>
      </p:sp>
      <p:sp>
        <p:nvSpPr>
          <p:cNvPr id="11" name="Rectangle: Rounded Corners 10">
            <a:extLst>
              <a:ext uri="{FF2B5EF4-FFF2-40B4-BE49-F238E27FC236}">
                <a16:creationId xmlns:a16="http://schemas.microsoft.com/office/drawing/2014/main" id="{921BF76C-3730-4031-8192-7995EE470596}"/>
              </a:ext>
            </a:extLst>
          </p:cNvPr>
          <p:cNvSpPr/>
          <p:nvPr/>
        </p:nvSpPr>
        <p:spPr>
          <a:xfrm>
            <a:off x="5548460" y="659872"/>
            <a:ext cx="1483936" cy="4430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Analyze</a:t>
            </a:r>
            <a:br>
              <a:rPr lang="en-US" sz="1100" dirty="0"/>
            </a:br>
            <a:r>
              <a:rPr lang="en-US" sz="1100" dirty="0"/>
              <a:t>by September 3, 2018</a:t>
            </a:r>
          </a:p>
        </p:txBody>
      </p:sp>
      <p:sp>
        <p:nvSpPr>
          <p:cNvPr id="12" name="Rectangle: Rounded Corners 11">
            <a:extLst>
              <a:ext uri="{FF2B5EF4-FFF2-40B4-BE49-F238E27FC236}">
                <a16:creationId xmlns:a16="http://schemas.microsoft.com/office/drawing/2014/main" id="{6CF720FB-CC95-4669-9C95-5235000D7C5D}"/>
              </a:ext>
            </a:extLst>
          </p:cNvPr>
          <p:cNvSpPr/>
          <p:nvPr/>
        </p:nvSpPr>
        <p:spPr>
          <a:xfrm>
            <a:off x="7506486" y="659872"/>
            <a:ext cx="1567599" cy="4430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Improve</a:t>
            </a:r>
            <a:br>
              <a:rPr lang="en-US" sz="1100" dirty="0"/>
            </a:br>
            <a:r>
              <a:rPr lang="en-US" sz="1100" dirty="0"/>
              <a:t>by September 10, 2018</a:t>
            </a:r>
          </a:p>
        </p:txBody>
      </p:sp>
      <p:sp>
        <p:nvSpPr>
          <p:cNvPr id="13" name="Rectangle: Rounded Corners 12">
            <a:extLst>
              <a:ext uri="{FF2B5EF4-FFF2-40B4-BE49-F238E27FC236}">
                <a16:creationId xmlns:a16="http://schemas.microsoft.com/office/drawing/2014/main" id="{8A243FE6-71BD-4E13-8AA7-E4909FCA1044}"/>
              </a:ext>
            </a:extLst>
          </p:cNvPr>
          <p:cNvSpPr/>
          <p:nvPr/>
        </p:nvSpPr>
        <p:spPr>
          <a:xfrm>
            <a:off x="9548175" y="659872"/>
            <a:ext cx="1483936" cy="44306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100" b="1" dirty="0"/>
              <a:t>Control</a:t>
            </a:r>
            <a:br>
              <a:rPr lang="en-US" sz="1100" dirty="0"/>
            </a:br>
            <a:r>
              <a:rPr lang="en-US" sz="1100" dirty="0"/>
              <a:t>by January 1, 2019</a:t>
            </a:r>
          </a:p>
        </p:txBody>
      </p:sp>
      <p:cxnSp>
        <p:nvCxnSpPr>
          <p:cNvPr id="15" name="Straight Connector 14">
            <a:extLst>
              <a:ext uri="{FF2B5EF4-FFF2-40B4-BE49-F238E27FC236}">
                <a16:creationId xmlns:a16="http://schemas.microsoft.com/office/drawing/2014/main" id="{3DECF845-7B59-4C50-94FB-20668C5B74B4}"/>
              </a:ext>
            </a:extLst>
          </p:cNvPr>
          <p:cNvCxnSpPr/>
          <p:nvPr/>
        </p:nvCxnSpPr>
        <p:spPr>
          <a:xfrm>
            <a:off x="2884602" y="1253761"/>
            <a:ext cx="0" cy="5604235"/>
          </a:xfrm>
          <a:prstGeom prst="line">
            <a:avLst/>
          </a:prstGeom>
          <a:ln w="9525" cap="flat" cmpd="sng" algn="ctr">
            <a:solidFill>
              <a:schemeClr val="accent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76F269DF-34B2-4E97-9329-CD6CA4A0C1E3}"/>
              </a:ext>
            </a:extLst>
          </p:cNvPr>
          <p:cNvCxnSpPr/>
          <p:nvPr/>
        </p:nvCxnSpPr>
        <p:spPr>
          <a:xfrm>
            <a:off x="5921604" y="1253762"/>
            <a:ext cx="0" cy="5604235"/>
          </a:xfrm>
          <a:prstGeom prst="line">
            <a:avLst/>
          </a:prstGeom>
          <a:ln w="9525" cap="flat" cmpd="sng" algn="ctr">
            <a:solidFill>
              <a:schemeClr val="accent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96852BD-0B48-471F-BAD7-CB8E74EE1322}"/>
              </a:ext>
            </a:extLst>
          </p:cNvPr>
          <p:cNvCxnSpPr/>
          <p:nvPr/>
        </p:nvCxnSpPr>
        <p:spPr>
          <a:xfrm>
            <a:off x="9074085" y="1253765"/>
            <a:ext cx="0" cy="5604235"/>
          </a:xfrm>
          <a:prstGeom prst="line">
            <a:avLst/>
          </a:prstGeom>
          <a:ln w="9525" cap="flat" cmpd="sng" algn="ctr">
            <a:solidFill>
              <a:schemeClr val="accent1"/>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8" name="TextBox 17">
            <a:extLst>
              <a:ext uri="{FF2B5EF4-FFF2-40B4-BE49-F238E27FC236}">
                <a16:creationId xmlns:a16="http://schemas.microsoft.com/office/drawing/2014/main" id="{A9EDB1F4-3699-42C1-8B62-6AE8E0179650}"/>
              </a:ext>
            </a:extLst>
          </p:cNvPr>
          <p:cNvSpPr txBox="1"/>
          <p:nvPr/>
        </p:nvSpPr>
        <p:spPr>
          <a:xfrm>
            <a:off x="743597" y="1586718"/>
            <a:ext cx="2212071" cy="1077218"/>
          </a:xfrm>
          <a:prstGeom prst="rect">
            <a:avLst/>
          </a:prstGeom>
          <a:noFill/>
        </p:spPr>
        <p:txBody>
          <a:bodyPr wrap="square" rtlCol="0">
            <a:spAutoFit/>
          </a:bodyPr>
          <a:lstStyle/>
          <a:p>
            <a:r>
              <a:rPr lang="en-US" sz="1600" dirty="0"/>
              <a:t>Officers spend in average 30 min each shift performing various administrative duties.</a:t>
            </a:r>
          </a:p>
        </p:txBody>
      </p:sp>
      <p:pic>
        <p:nvPicPr>
          <p:cNvPr id="22" name="Picture 21" descr="A close up of a sign&#10;&#10;Description generated with very high confidence">
            <a:extLst>
              <a:ext uri="{FF2B5EF4-FFF2-40B4-BE49-F238E27FC236}">
                <a16:creationId xmlns:a16="http://schemas.microsoft.com/office/drawing/2014/main" id="{78AE3468-95DA-40C3-ABBD-26A71E4227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0316" y="2825684"/>
            <a:ext cx="558478" cy="565991"/>
          </a:xfrm>
          <a:prstGeom prst="rect">
            <a:avLst/>
          </a:prstGeom>
        </p:spPr>
      </p:pic>
      <p:pic>
        <p:nvPicPr>
          <p:cNvPr id="25" name="Picture 24" descr="A close up of a sign&#10;&#10;Description generated with high confidence">
            <a:extLst>
              <a:ext uri="{FF2B5EF4-FFF2-40B4-BE49-F238E27FC236}">
                <a16:creationId xmlns:a16="http://schemas.microsoft.com/office/drawing/2014/main" id="{430F6CAA-C8F2-402F-A587-CE902369B8E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631" y="1688616"/>
            <a:ext cx="604489" cy="660452"/>
          </a:xfrm>
          <a:prstGeom prst="rect">
            <a:avLst/>
          </a:prstGeom>
        </p:spPr>
      </p:pic>
      <p:sp>
        <p:nvSpPr>
          <p:cNvPr id="27" name="TextBox 26">
            <a:extLst>
              <a:ext uri="{FF2B5EF4-FFF2-40B4-BE49-F238E27FC236}">
                <a16:creationId xmlns:a16="http://schemas.microsoft.com/office/drawing/2014/main" id="{22F50459-14C7-4BD0-A4DC-9F9F4A045FA2}"/>
              </a:ext>
            </a:extLst>
          </p:cNvPr>
          <p:cNvSpPr txBox="1"/>
          <p:nvPr/>
        </p:nvSpPr>
        <p:spPr>
          <a:xfrm>
            <a:off x="-10213" y="1350062"/>
            <a:ext cx="2763352" cy="338554"/>
          </a:xfrm>
          <a:prstGeom prst="rect">
            <a:avLst/>
          </a:prstGeom>
          <a:noFill/>
        </p:spPr>
        <p:txBody>
          <a:bodyPr wrap="square" rtlCol="0">
            <a:spAutoFit/>
          </a:bodyPr>
          <a:lstStyle/>
          <a:p>
            <a:r>
              <a:rPr lang="en-US" sz="1600" b="1" dirty="0"/>
              <a:t>Problem Statement:</a:t>
            </a:r>
          </a:p>
        </p:txBody>
      </p:sp>
      <p:sp>
        <p:nvSpPr>
          <p:cNvPr id="28" name="TextBox 27">
            <a:extLst>
              <a:ext uri="{FF2B5EF4-FFF2-40B4-BE49-F238E27FC236}">
                <a16:creationId xmlns:a16="http://schemas.microsoft.com/office/drawing/2014/main" id="{2AC5E464-4CD3-42E5-A4C5-FC7FACC24DBD}"/>
              </a:ext>
            </a:extLst>
          </p:cNvPr>
          <p:cNvSpPr txBox="1"/>
          <p:nvPr/>
        </p:nvSpPr>
        <p:spPr>
          <a:xfrm>
            <a:off x="13508" y="2593346"/>
            <a:ext cx="2481212" cy="1323439"/>
          </a:xfrm>
          <a:prstGeom prst="rect">
            <a:avLst/>
          </a:prstGeom>
          <a:noFill/>
        </p:spPr>
        <p:txBody>
          <a:bodyPr wrap="square" rtlCol="0">
            <a:spAutoFit/>
          </a:bodyPr>
          <a:lstStyle/>
          <a:p>
            <a:r>
              <a:rPr lang="en-US" sz="1600" b="1" dirty="0"/>
              <a:t>Goal: </a:t>
            </a:r>
            <a:r>
              <a:rPr lang="en-US" sz="1600" dirty="0"/>
              <a:t>Decrease administrative time - 10 minutes per shift by implementing IT solution and improving the process.</a:t>
            </a:r>
          </a:p>
        </p:txBody>
      </p:sp>
      <p:sp>
        <p:nvSpPr>
          <p:cNvPr id="29" name="TextBox 28">
            <a:extLst>
              <a:ext uri="{FF2B5EF4-FFF2-40B4-BE49-F238E27FC236}">
                <a16:creationId xmlns:a16="http://schemas.microsoft.com/office/drawing/2014/main" id="{2AF82F98-AE15-4B89-AF9D-C39206093259}"/>
              </a:ext>
            </a:extLst>
          </p:cNvPr>
          <p:cNvSpPr txBox="1"/>
          <p:nvPr/>
        </p:nvSpPr>
        <p:spPr>
          <a:xfrm>
            <a:off x="-10213" y="4737699"/>
            <a:ext cx="2872683" cy="1569660"/>
          </a:xfrm>
          <a:prstGeom prst="rect">
            <a:avLst/>
          </a:prstGeom>
          <a:noFill/>
        </p:spPr>
        <p:txBody>
          <a:bodyPr wrap="square" rtlCol="0">
            <a:spAutoFit/>
          </a:bodyPr>
          <a:lstStyle/>
          <a:p>
            <a:r>
              <a:rPr lang="en-US" sz="1600" b="1" dirty="0"/>
              <a:t>Impact: </a:t>
            </a:r>
          </a:p>
          <a:p>
            <a:r>
              <a:rPr lang="en-US" sz="1600" dirty="0"/>
              <a:t>     Criminal activity prevention.</a:t>
            </a:r>
          </a:p>
          <a:p>
            <a:r>
              <a:rPr lang="en-US" sz="1600" dirty="0"/>
              <a:t>     Police officer response time to incidents in the covered area.</a:t>
            </a:r>
          </a:p>
          <a:p>
            <a:r>
              <a:rPr lang="en-US" sz="1600" dirty="0"/>
              <a:t>     Membership satisfaction and retention rates.</a:t>
            </a:r>
            <a:endParaRPr lang="en-US" dirty="0"/>
          </a:p>
        </p:txBody>
      </p:sp>
      <p:sp>
        <p:nvSpPr>
          <p:cNvPr id="30" name="Rectangle 29">
            <a:extLst>
              <a:ext uri="{FF2B5EF4-FFF2-40B4-BE49-F238E27FC236}">
                <a16:creationId xmlns:a16="http://schemas.microsoft.com/office/drawing/2014/main" id="{E009C7E2-16A1-4F37-8D47-66B1E7451113}"/>
              </a:ext>
            </a:extLst>
          </p:cNvPr>
          <p:cNvSpPr/>
          <p:nvPr/>
        </p:nvSpPr>
        <p:spPr>
          <a:xfrm>
            <a:off x="0" y="1121790"/>
            <a:ext cx="2875172" cy="2251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DEFINE</a:t>
            </a:r>
          </a:p>
        </p:txBody>
      </p:sp>
      <p:sp>
        <p:nvSpPr>
          <p:cNvPr id="31" name="Arrow: Up 30">
            <a:extLst>
              <a:ext uri="{FF2B5EF4-FFF2-40B4-BE49-F238E27FC236}">
                <a16:creationId xmlns:a16="http://schemas.microsoft.com/office/drawing/2014/main" id="{DF5A2FFE-CA39-464C-96EC-05A75F8B5076}"/>
              </a:ext>
            </a:extLst>
          </p:cNvPr>
          <p:cNvSpPr/>
          <p:nvPr/>
        </p:nvSpPr>
        <p:spPr>
          <a:xfrm>
            <a:off x="79475" y="5103154"/>
            <a:ext cx="188612" cy="1414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897660CB-62BA-4CFA-8448-6A5712EFA32D}"/>
              </a:ext>
            </a:extLst>
          </p:cNvPr>
          <p:cNvSpPr/>
          <p:nvPr/>
        </p:nvSpPr>
        <p:spPr>
          <a:xfrm>
            <a:off x="76221" y="5341401"/>
            <a:ext cx="188612" cy="1414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Up 32">
            <a:extLst>
              <a:ext uri="{FF2B5EF4-FFF2-40B4-BE49-F238E27FC236}">
                <a16:creationId xmlns:a16="http://schemas.microsoft.com/office/drawing/2014/main" id="{BB878A86-5E4E-47BA-BBA1-C2F1A8008502}"/>
              </a:ext>
            </a:extLst>
          </p:cNvPr>
          <p:cNvSpPr/>
          <p:nvPr/>
        </p:nvSpPr>
        <p:spPr>
          <a:xfrm>
            <a:off x="76221" y="5777218"/>
            <a:ext cx="188612" cy="1414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peech Bubble: Rectangle with Corners Rounded 33">
            <a:extLst>
              <a:ext uri="{FF2B5EF4-FFF2-40B4-BE49-F238E27FC236}">
                <a16:creationId xmlns:a16="http://schemas.microsoft.com/office/drawing/2014/main" id="{3202B2E4-C2DC-41BB-87B1-5AE8F58502B9}"/>
              </a:ext>
            </a:extLst>
          </p:cNvPr>
          <p:cNvSpPr/>
          <p:nvPr/>
        </p:nvSpPr>
        <p:spPr>
          <a:xfrm>
            <a:off x="1495117" y="6073525"/>
            <a:ext cx="1241128" cy="446546"/>
          </a:xfrm>
          <a:prstGeom prst="wedgeRoundRectCallout">
            <a:avLst>
              <a:gd name="adj1" fmla="val -22863"/>
              <a:gd name="adj2" fmla="val 102166"/>
              <a:gd name="adj3" fmla="val 16667"/>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 -&gt; 2.8</a:t>
            </a:r>
          </a:p>
        </p:txBody>
      </p:sp>
      <p:sp>
        <p:nvSpPr>
          <p:cNvPr id="35" name="Rectangle 34">
            <a:extLst>
              <a:ext uri="{FF2B5EF4-FFF2-40B4-BE49-F238E27FC236}">
                <a16:creationId xmlns:a16="http://schemas.microsoft.com/office/drawing/2014/main" id="{EFE00BF9-0A49-4E76-BB00-1CB438456FC6}"/>
              </a:ext>
            </a:extLst>
          </p:cNvPr>
          <p:cNvSpPr/>
          <p:nvPr/>
        </p:nvSpPr>
        <p:spPr>
          <a:xfrm>
            <a:off x="2894816" y="1128773"/>
            <a:ext cx="2994808" cy="232824"/>
          </a:xfrm>
          <a:prstGeom prst="rect">
            <a:avLst/>
          </a:prstGeom>
          <a:solidFill>
            <a:schemeClr val="accent6">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MEASURE</a:t>
            </a:r>
          </a:p>
        </p:txBody>
      </p:sp>
      <p:sp>
        <p:nvSpPr>
          <p:cNvPr id="5" name="Action Button: Get Information 4">
            <a:hlinkClick r:id="" action="ppaction://noaction" highlightClick="1"/>
            <a:extLst>
              <a:ext uri="{FF2B5EF4-FFF2-40B4-BE49-F238E27FC236}">
                <a16:creationId xmlns:a16="http://schemas.microsoft.com/office/drawing/2014/main" id="{5D9704B1-C698-4194-847B-FC3D66BEB43D}"/>
              </a:ext>
            </a:extLst>
          </p:cNvPr>
          <p:cNvSpPr/>
          <p:nvPr/>
        </p:nvSpPr>
        <p:spPr>
          <a:xfrm>
            <a:off x="127433" y="3980582"/>
            <a:ext cx="616164" cy="623919"/>
          </a:xfrm>
          <a:prstGeom prst="actionButtonInformation">
            <a:avLst/>
          </a:prstGeom>
          <a:solidFill>
            <a:srgbClr val="FFB7B7"/>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A005321-8837-4CFE-B15E-546251356850}"/>
              </a:ext>
            </a:extLst>
          </p:cNvPr>
          <p:cNvSpPr txBox="1"/>
          <p:nvPr/>
        </p:nvSpPr>
        <p:spPr>
          <a:xfrm>
            <a:off x="875060" y="3909856"/>
            <a:ext cx="1960572" cy="830997"/>
          </a:xfrm>
          <a:prstGeom prst="rect">
            <a:avLst/>
          </a:prstGeom>
          <a:noFill/>
        </p:spPr>
        <p:txBody>
          <a:bodyPr wrap="square" rtlCol="0">
            <a:spAutoFit/>
          </a:bodyPr>
          <a:lstStyle/>
          <a:p>
            <a:r>
              <a:rPr lang="en-US" sz="1600" dirty="0">
                <a:effectLst>
                  <a:outerShdw blurRad="38100" dist="38100" dir="2700000" algn="tl">
                    <a:srgbClr val="000000">
                      <a:alpha val="43137"/>
                    </a:srgbClr>
                  </a:outerShdw>
                </a:effectLst>
              </a:rPr>
              <a:t>10 min reduction = 87 additional street patrol hours per year</a:t>
            </a:r>
          </a:p>
        </p:txBody>
      </p:sp>
      <p:sp>
        <p:nvSpPr>
          <p:cNvPr id="24" name="&quot;Not Allowed&quot; Symbol 23">
            <a:extLst>
              <a:ext uri="{FF2B5EF4-FFF2-40B4-BE49-F238E27FC236}">
                <a16:creationId xmlns:a16="http://schemas.microsoft.com/office/drawing/2014/main" id="{D869BADF-7C23-41E7-9BB4-C90417521C2E}"/>
              </a:ext>
            </a:extLst>
          </p:cNvPr>
          <p:cNvSpPr/>
          <p:nvPr/>
        </p:nvSpPr>
        <p:spPr>
          <a:xfrm>
            <a:off x="3785988" y="1489320"/>
            <a:ext cx="1189000" cy="916890"/>
          </a:xfrm>
          <a:prstGeom prst="noSmoking">
            <a:avLst/>
          </a:prstGeom>
          <a:solidFill>
            <a:srgbClr val="FFB7B7"/>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a:solidFill>
                  <a:schemeClr val="tx1"/>
                </a:solidFill>
              </a:rPr>
              <a:t>Eliminate repetitive and non value steps</a:t>
            </a:r>
          </a:p>
        </p:txBody>
      </p:sp>
      <mc:AlternateContent xmlns:mc="http://schemas.openxmlformats.org/markup-compatibility/2006" xmlns:cx1="http://schemas.microsoft.com/office/drawing/2015/9/8/chartex">
        <mc:Choice Requires="cx1">
          <p:graphicFrame>
            <p:nvGraphicFramePr>
              <p:cNvPr id="44" name="Chart 43">
                <a:extLst>
                  <a:ext uri="{FF2B5EF4-FFF2-40B4-BE49-F238E27FC236}">
                    <a16:creationId xmlns:a16="http://schemas.microsoft.com/office/drawing/2014/main" id="{D8720E39-8114-4D90-A3A6-A17B3229E78C}"/>
                  </a:ext>
                </a:extLst>
              </p:cNvPr>
              <p:cNvGraphicFramePr/>
              <p:nvPr>
                <p:extLst>
                  <p:ext uri="{D42A27DB-BD31-4B8C-83A1-F6EECF244321}">
                    <p14:modId xmlns:p14="http://schemas.microsoft.com/office/powerpoint/2010/main" val="800397239"/>
                  </p:ext>
                </p:extLst>
              </p:nvPr>
            </p:nvGraphicFramePr>
            <p:xfrm>
              <a:off x="5961205" y="1337421"/>
              <a:ext cx="3084017" cy="1792331"/>
            </p:xfrm>
            <a:graphic>
              <a:graphicData uri="http://schemas.microsoft.com/office/drawing/2014/chartex">
                <cx:chart xmlns:cx="http://schemas.microsoft.com/office/drawing/2014/chartex" xmlns:r="http://schemas.openxmlformats.org/officeDocument/2006/relationships" r:id="rId8"/>
              </a:graphicData>
            </a:graphic>
          </p:graphicFrame>
        </mc:Choice>
        <mc:Fallback xmlns="">
          <p:pic>
            <p:nvPicPr>
              <p:cNvPr id="44" name="Chart 43">
                <a:extLst>
                  <a:ext uri="{FF2B5EF4-FFF2-40B4-BE49-F238E27FC236}">
                    <a16:creationId xmlns:a16="http://schemas.microsoft.com/office/drawing/2014/main" id="{D8720E39-8114-4D90-A3A6-A17B3229E78C}"/>
                  </a:ext>
                </a:extLst>
              </p:cNvPr>
              <p:cNvPicPr>
                <a:picLocks noGrp="1" noRot="1" noChangeAspect="1" noMove="1" noResize="1" noEditPoints="1" noAdjustHandles="1" noChangeArrowheads="1" noChangeShapeType="1"/>
              </p:cNvPicPr>
              <p:nvPr/>
            </p:nvPicPr>
            <p:blipFill>
              <a:blip r:embed="rId9"/>
              <a:stretch>
                <a:fillRect/>
              </a:stretch>
            </p:blipFill>
            <p:spPr>
              <a:xfrm>
                <a:off x="5961205" y="1337421"/>
                <a:ext cx="3084017" cy="1792331"/>
              </a:xfrm>
              <a:prstGeom prst="rect">
                <a:avLst/>
              </a:prstGeom>
            </p:spPr>
          </p:pic>
        </mc:Fallback>
      </mc:AlternateContent>
      <p:sp>
        <p:nvSpPr>
          <p:cNvPr id="47" name="Rectangle 46">
            <a:extLst>
              <a:ext uri="{FF2B5EF4-FFF2-40B4-BE49-F238E27FC236}">
                <a16:creationId xmlns:a16="http://schemas.microsoft.com/office/drawing/2014/main" id="{F1592576-89CA-4AFE-A043-2D4C6BAD62AE}"/>
              </a:ext>
            </a:extLst>
          </p:cNvPr>
          <p:cNvSpPr/>
          <p:nvPr/>
        </p:nvSpPr>
        <p:spPr>
          <a:xfrm>
            <a:off x="5953586" y="1128773"/>
            <a:ext cx="3088516" cy="218138"/>
          </a:xfrm>
          <a:prstGeom prst="rect">
            <a:avLst/>
          </a:prstGeom>
          <a:solidFill>
            <a:schemeClr val="accent2">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ANYLIZE</a:t>
            </a:r>
          </a:p>
        </p:txBody>
      </p:sp>
      <p:sp>
        <p:nvSpPr>
          <p:cNvPr id="36" name="Rectangle 35">
            <a:extLst>
              <a:ext uri="{FF2B5EF4-FFF2-40B4-BE49-F238E27FC236}">
                <a16:creationId xmlns:a16="http://schemas.microsoft.com/office/drawing/2014/main" id="{67CCD930-2EB9-426B-B25B-5FCF89CFEFF4}"/>
              </a:ext>
            </a:extLst>
          </p:cNvPr>
          <p:cNvSpPr/>
          <p:nvPr/>
        </p:nvSpPr>
        <p:spPr>
          <a:xfrm>
            <a:off x="9082120" y="1143459"/>
            <a:ext cx="3088516" cy="218138"/>
          </a:xfrm>
          <a:prstGeom prst="rect">
            <a:avLst/>
          </a:prstGeom>
          <a:solidFill>
            <a:srgbClr val="7030A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IMPROVE</a:t>
            </a:r>
          </a:p>
        </p:txBody>
      </p:sp>
      <p:sp>
        <p:nvSpPr>
          <p:cNvPr id="4" name="Rectangle 3">
            <a:extLst>
              <a:ext uri="{FF2B5EF4-FFF2-40B4-BE49-F238E27FC236}">
                <a16:creationId xmlns:a16="http://schemas.microsoft.com/office/drawing/2014/main" id="{FC81447E-C1B2-4C5B-B140-F69781EFCEEB}"/>
              </a:ext>
            </a:extLst>
          </p:cNvPr>
          <p:cNvSpPr/>
          <p:nvPr/>
        </p:nvSpPr>
        <p:spPr>
          <a:xfrm>
            <a:off x="5861852" y="4863904"/>
            <a:ext cx="3180250" cy="461665"/>
          </a:xfrm>
          <a:prstGeom prst="rect">
            <a:avLst/>
          </a:prstGeom>
        </p:spPr>
        <p:txBody>
          <a:bodyPr wrap="square">
            <a:spAutoFit/>
          </a:bodyPr>
          <a:lstStyle/>
          <a:p>
            <a:pPr algn="ctr"/>
            <a:r>
              <a:rPr lang="en-US" sz="1200" b="1" spc="50" dirty="0">
                <a:ln w="0"/>
                <a:solidFill>
                  <a:schemeClr val="accent6">
                    <a:lumMod val="75000"/>
                  </a:schemeClr>
                </a:solidFill>
                <a:effectLst>
                  <a:outerShdw blurRad="38100" dist="38100" dir="2700000" algn="tl">
                    <a:srgbClr val="000000">
                      <a:alpha val="43137"/>
                    </a:srgbClr>
                  </a:outerShdw>
                </a:effectLst>
              </a:rPr>
              <a:t>Vacation Patrol Tasks = number of vacation requests * 1.2 minutes</a:t>
            </a:r>
            <a:endParaRPr lang="en-US" sz="1200" dirty="0">
              <a:solidFill>
                <a:schemeClr val="accent6">
                  <a:lumMod val="75000"/>
                </a:schemeClr>
              </a:solidFill>
              <a:effectLst>
                <a:outerShdw blurRad="38100" dist="38100" dir="2700000" algn="tl">
                  <a:srgbClr val="000000">
                    <a:alpha val="43137"/>
                  </a:srgbClr>
                </a:outerShdw>
              </a:effectLst>
            </a:endParaRPr>
          </a:p>
        </p:txBody>
      </p:sp>
      <p:graphicFrame>
        <p:nvGraphicFramePr>
          <p:cNvPr id="40" name="Chart 39">
            <a:extLst>
              <a:ext uri="{FF2B5EF4-FFF2-40B4-BE49-F238E27FC236}">
                <a16:creationId xmlns:a16="http://schemas.microsoft.com/office/drawing/2014/main" id="{79F4B850-B149-4A2F-91EA-EC794DAEB0FA}"/>
              </a:ext>
            </a:extLst>
          </p:cNvPr>
          <p:cNvGraphicFramePr>
            <a:graphicFrameLocks/>
          </p:cNvGraphicFramePr>
          <p:nvPr>
            <p:extLst>
              <p:ext uri="{D42A27DB-BD31-4B8C-83A1-F6EECF244321}">
                <p14:modId xmlns:p14="http://schemas.microsoft.com/office/powerpoint/2010/main" val="4186708303"/>
              </p:ext>
            </p:extLst>
          </p:nvPr>
        </p:nvGraphicFramePr>
        <p:xfrm>
          <a:off x="5933241" y="5244556"/>
          <a:ext cx="3129206" cy="1582173"/>
        </p:xfrm>
        <a:graphic>
          <a:graphicData uri="http://schemas.openxmlformats.org/drawingml/2006/chart">
            <c:chart xmlns:c="http://schemas.openxmlformats.org/drawingml/2006/chart" xmlns:r="http://schemas.openxmlformats.org/officeDocument/2006/relationships" r:id="rId10"/>
          </a:graphicData>
        </a:graphic>
      </p:graphicFrame>
      <p:sp>
        <p:nvSpPr>
          <p:cNvPr id="41" name="Rectangle 40">
            <a:extLst>
              <a:ext uri="{FF2B5EF4-FFF2-40B4-BE49-F238E27FC236}">
                <a16:creationId xmlns:a16="http://schemas.microsoft.com/office/drawing/2014/main" id="{AC99725D-6934-4A7F-B5A4-5A03E9B94BE5}"/>
              </a:ext>
            </a:extLst>
          </p:cNvPr>
          <p:cNvSpPr/>
          <p:nvPr/>
        </p:nvSpPr>
        <p:spPr>
          <a:xfrm>
            <a:off x="2894033" y="3831718"/>
            <a:ext cx="3004181" cy="276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Administrative Time (Y)</a:t>
            </a:r>
          </a:p>
        </p:txBody>
      </p:sp>
      <p:graphicFrame>
        <p:nvGraphicFramePr>
          <p:cNvPr id="42" name="Diagram 41">
            <a:extLst>
              <a:ext uri="{FF2B5EF4-FFF2-40B4-BE49-F238E27FC236}">
                <a16:creationId xmlns:a16="http://schemas.microsoft.com/office/drawing/2014/main" id="{D798C2D4-81CE-4204-9EFC-CB47341D4E70}"/>
              </a:ext>
            </a:extLst>
          </p:cNvPr>
          <p:cNvGraphicFramePr/>
          <p:nvPr>
            <p:extLst>
              <p:ext uri="{D42A27DB-BD31-4B8C-83A1-F6EECF244321}">
                <p14:modId xmlns:p14="http://schemas.microsoft.com/office/powerpoint/2010/main" val="1226722175"/>
              </p:ext>
            </p:extLst>
          </p:nvPr>
        </p:nvGraphicFramePr>
        <p:xfrm>
          <a:off x="2911440" y="4091271"/>
          <a:ext cx="2991324" cy="184486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0" name="Double Bracket 19">
            <a:extLst>
              <a:ext uri="{FF2B5EF4-FFF2-40B4-BE49-F238E27FC236}">
                <a16:creationId xmlns:a16="http://schemas.microsoft.com/office/drawing/2014/main" id="{11D9F4F0-22E8-478B-82EF-A8BA258B2834}"/>
              </a:ext>
            </a:extLst>
          </p:cNvPr>
          <p:cNvSpPr/>
          <p:nvPr/>
        </p:nvSpPr>
        <p:spPr>
          <a:xfrm>
            <a:off x="6392709" y="5325569"/>
            <a:ext cx="1205712" cy="45164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47">
            <a:extLst>
              <a:ext uri="{FF2B5EF4-FFF2-40B4-BE49-F238E27FC236}">
                <a16:creationId xmlns:a16="http://schemas.microsoft.com/office/drawing/2014/main" id="{FDAA7086-4081-48FA-8353-72C88E1EDAEF}"/>
              </a:ext>
            </a:extLst>
          </p:cNvPr>
          <p:cNvSpPr/>
          <p:nvPr/>
        </p:nvSpPr>
        <p:spPr>
          <a:xfrm>
            <a:off x="7418337" y="184823"/>
            <a:ext cx="4026904" cy="472138"/>
          </a:xfrm>
          <a:prstGeom prst="rect">
            <a:avLst/>
          </a:prstGeom>
        </p:spPr>
        <p:txBody>
          <a:bodyPr wrap="square">
            <a:spAutoFit/>
          </a:bodyPr>
          <a:lstStyle/>
          <a:p>
            <a:r>
              <a:rPr lang="en-US" sz="2400" b="1" dirty="0">
                <a:solidFill>
                  <a:schemeClr val="accent5">
                    <a:lumMod val="75000"/>
                  </a:schemeClr>
                </a:solidFill>
              </a:rPr>
              <a:t>Process Improvement Results</a:t>
            </a:r>
            <a:endParaRPr lang="en-US" sz="2400" dirty="0"/>
          </a:p>
        </p:txBody>
      </p:sp>
      <p:sp>
        <p:nvSpPr>
          <p:cNvPr id="49" name="Rectangle 48">
            <a:extLst>
              <a:ext uri="{FF2B5EF4-FFF2-40B4-BE49-F238E27FC236}">
                <a16:creationId xmlns:a16="http://schemas.microsoft.com/office/drawing/2014/main" id="{E52A0106-B014-4C9D-A16A-1F84B660484A}"/>
              </a:ext>
            </a:extLst>
          </p:cNvPr>
          <p:cNvSpPr/>
          <p:nvPr/>
        </p:nvSpPr>
        <p:spPr>
          <a:xfrm>
            <a:off x="7570737" y="337223"/>
            <a:ext cx="4026904" cy="472138"/>
          </a:xfrm>
          <a:prstGeom prst="rect">
            <a:avLst/>
          </a:prstGeom>
        </p:spPr>
        <p:txBody>
          <a:bodyPr wrap="square">
            <a:spAutoFit/>
          </a:bodyPr>
          <a:lstStyle/>
          <a:p>
            <a:r>
              <a:rPr lang="en-US" sz="2400" b="1" dirty="0">
                <a:solidFill>
                  <a:schemeClr val="accent5">
                    <a:lumMod val="75000"/>
                  </a:schemeClr>
                </a:solidFill>
              </a:rPr>
              <a:t>Process Improvement Results</a:t>
            </a:r>
            <a:endParaRPr lang="en-US" sz="2400" dirty="0"/>
          </a:p>
        </p:txBody>
      </p:sp>
      <p:sp>
        <p:nvSpPr>
          <p:cNvPr id="50" name="Ribbon: Tilted Up 49">
            <a:extLst>
              <a:ext uri="{FF2B5EF4-FFF2-40B4-BE49-F238E27FC236}">
                <a16:creationId xmlns:a16="http://schemas.microsoft.com/office/drawing/2014/main" id="{646B1E41-58AB-4A42-999E-A1577ADCCAEA}"/>
              </a:ext>
            </a:extLst>
          </p:cNvPr>
          <p:cNvSpPr/>
          <p:nvPr/>
        </p:nvSpPr>
        <p:spPr>
          <a:xfrm>
            <a:off x="9097476" y="5835835"/>
            <a:ext cx="2971800" cy="921925"/>
          </a:xfrm>
          <a:prstGeom prst="ribbon2">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 min = 35 extra street patrol hours per year</a:t>
            </a:r>
          </a:p>
        </p:txBody>
      </p:sp>
      <p:sp>
        <p:nvSpPr>
          <p:cNvPr id="51" name="Rectangle 50">
            <a:extLst>
              <a:ext uri="{FF2B5EF4-FFF2-40B4-BE49-F238E27FC236}">
                <a16:creationId xmlns:a16="http://schemas.microsoft.com/office/drawing/2014/main" id="{CA102AD6-4AC5-40C4-B455-1423E4C7312A}"/>
              </a:ext>
            </a:extLst>
          </p:cNvPr>
          <p:cNvSpPr/>
          <p:nvPr/>
        </p:nvSpPr>
        <p:spPr>
          <a:xfrm>
            <a:off x="9038924" y="4725033"/>
            <a:ext cx="3088516" cy="218138"/>
          </a:xfrm>
          <a:prstGeom prst="rect">
            <a:avLst/>
          </a:prstGeom>
          <a:solidFill>
            <a:srgbClr val="C0000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CONTROL</a:t>
            </a:r>
          </a:p>
        </p:txBody>
      </p:sp>
      <p:sp>
        <p:nvSpPr>
          <p:cNvPr id="53" name="Rectangle: Rounded Corners 52">
            <a:extLst>
              <a:ext uri="{FF2B5EF4-FFF2-40B4-BE49-F238E27FC236}">
                <a16:creationId xmlns:a16="http://schemas.microsoft.com/office/drawing/2014/main" id="{9A20D68E-13B1-4CAD-9525-DD097C98CC37}"/>
              </a:ext>
            </a:extLst>
          </p:cNvPr>
          <p:cNvSpPr/>
          <p:nvPr/>
        </p:nvSpPr>
        <p:spPr>
          <a:xfrm>
            <a:off x="9069447" y="3391675"/>
            <a:ext cx="3057993" cy="1279532"/>
          </a:xfrm>
          <a:prstGeom prst="roundRect">
            <a:avLst/>
          </a:prstGeom>
          <a:solidFill>
            <a:srgbClr val="EC8D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Remove non value and repeated steps to decrease time spent on admin tasks</a:t>
            </a:r>
          </a:p>
          <a:p>
            <a:pPr algn="ctr"/>
            <a:r>
              <a:rPr lang="en-US" sz="1600" dirty="0"/>
              <a:t>SAVINGS = 4 MIN PER SHIFT</a:t>
            </a:r>
          </a:p>
        </p:txBody>
      </p:sp>
      <p:sp>
        <p:nvSpPr>
          <p:cNvPr id="14" name="Rectangle 13">
            <a:extLst>
              <a:ext uri="{FF2B5EF4-FFF2-40B4-BE49-F238E27FC236}">
                <a16:creationId xmlns:a16="http://schemas.microsoft.com/office/drawing/2014/main" id="{D355B8DF-DFCC-4729-9300-96BF25D8D775}"/>
              </a:ext>
            </a:extLst>
          </p:cNvPr>
          <p:cNvSpPr/>
          <p:nvPr/>
        </p:nvSpPr>
        <p:spPr>
          <a:xfrm>
            <a:off x="9114104" y="1348356"/>
            <a:ext cx="3032176" cy="1985159"/>
          </a:xfrm>
          <a:prstGeom prst="rect">
            <a:avLst/>
          </a:prstGeom>
        </p:spPr>
        <p:txBody>
          <a:bodyPr wrap="square">
            <a:spAutoFit/>
          </a:bodyPr>
          <a:lstStyle/>
          <a:p>
            <a:r>
              <a:rPr lang="en-US" sz="1200" b="1" dirty="0">
                <a:solidFill>
                  <a:schemeClr val="accent5">
                    <a:lumMod val="75000"/>
                  </a:schemeClr>
                </a:solidFill>
              </a:rPr>
              <a:t>Forecast for vacation patrol administrative time with seasonality factor:</a:t>
            </a:r>
            <a:endParaRPr lang="en-US" sz="1200" i="1" dirty="0">
              <a:solidFill>
                <a:schemeClr val="accent5">
                  <a:lumMod val="75000"/>
                </a:schemeClr>
              </a:solidFill>
            </a:endParaRPr>
          </a:p>
          <a:p>
            <a:r>
              <a:rPr lang="en-US" sz="1100" i="1" dirty="0"/>
              <a:t>Lowest predicted vacation patrol count: </a:t>
            </a:r>
          </a:p>
          <a:p>
            <a:r>
              <a:rPr lang="en-US" sz="1100" b="1" dirty="0"/>
              <a:t>February 2018</a:t>
            </a:r>
            <a:r>
              <a:rPr lang="en-US" sz="1100" dirty="0"/>
              <a:t>:</a:t>
            </a:r>
          </a:p>
          <a:p>
            <a:r>
              <a:rPr lang="en-US" sz="1100" dirty="0"/>
              <a:t>Unimproved process: 17.34 + 4.91 = 22.28 min</a:t>
            </a:r>
          </a:p>
          <a:p>
            <a:r>
              <a:rPr lang="en-US" sz="1100" dirty="0"/>
              <a:t>Improved process: 13.34 + 4.91 = 18.28 min</a:t>
            </a:r>
          </a:p>
          <a:p>
            <a:endParaRPr lang="en-US" sz="1100" i="1" dirty="0"/>
          </a:p>
          <a:p>
            <a:r>
              <a:rPr lang="en-US" sz="1100" i="1" dirty="0"/>
              <a:t>Highest predicted vacation patrol count</a:t>
            </a:r>
            <a:r>
              <a:rPr lang="en-US" sz="1100" dirty="0"/>
              <a:t>:</a:t>
            </a:r>
          </a:p>
          <a:p>
            <a:r>
              <a:rPr lang="en-US" sz="1100" b="1" dirty="0"/>
              <a:t>July 2018:</a:t>
            </a:r>
          </a:p>
          <a:p>
            <a:r>
              <a:rPr lang="en-US" sz="1100" dirty="0"/>
              <a:t>Unimproved process: 17.34 + 15.07 = </a:t>
            </a:r>
            <a:r>
              <a:rPr lang="en-US" sz="1100" dirty="0">
                <a:highlight>
                  <a:srgbClr val="FFFF00"/>
                </a:highlight>
              </a:rPr>
              <a:t>32.41</a:t>
            </a:r>
            <a:r>
              <a:rPr lang="en-US" sz="1100" dirty="0"/>
              <a:t> min</a:t>
            </a:r>
          </a:p>
          <a:p>
            <a:r>
              <a:rPr lang="en-US" sz="1100" dirty="0"/>
              <a:t>Improved process: 13.34 + 15.07 = 28.41 min</a:t>
            </a:r>
          </a:p>
        </p:txBody>
      </p:sp>
      <p:pic>
        <p:nvPicPr>
          <p:cNvPr id="21" name="Graphic 20" descr="Computer">
            <a:extLst>
              <a:ext uri="{FF2B5EF4-FFF2-40B4-BE49-F238E27FC236}">
                <a16:creationId xmlns:a16="http://schemas.microsoft.com/office/drawing/2014/main" id="{59356D03-013F-4001-8E2F-EAE39A414A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60086" y="4901971"/>
            <a:ext cx="914400" cy="914400"/>
          </a:xfrm>
          <a:prstGeom prst="rect">
            <a:avLst/>
          </a:prstGeom>
        </p:spPr>
      </p:pic>
      <p:sp>
        <p:nvSpPr>
          <p:cNvPr id="23" name="TextBox 22">
            <a:extLst>
              <a:ext uri="{FF2B5EF4-FFF2-40B4-BE49-F238E27FC236}">
                <a16:creationId xmlns:a16="http://schemas.microsoft.com/office/drawing/2014/main" id="{ACE8A71E-E19F-46FC-A1E0-38ECA8EE94AE}"/>
              </a:ext>
            </a:extLst>
          </p:cNvPr>
          <p:cNvSpPr txBox="1"/>
          <p:nvPr/>
        </p:nvSpPr>
        <p:spPr>
          <a:xfrm>
            <a:off x="10160485" y="5050824"/>
            <a:ext cx="1950601" cy="523220"/>
          </a:xfrm>
          <a:prstGeom prst="rect">
            <a:avLst/>
          </a:prstGeom>
          <a:noFill/>
        </p:spPr>
        <p:txBody>
          <a:bodyPr wrap="square" rtlCol="0">
            <a:spAutoFit/>
          </a:bodyPr>
          <a:lstStyle/>
          <a:p>
            <a:r>
              <a:rPr lang="en-US" sz="1400" dirty="0"/>
              <a:t>Implement IT solution (messaging application)</a:t>
            </a:r>
          </a:p>
        </p:txBody>
      </p:sp>
      <p:graphicFrame>
        <p:nvGraphicFramePr>
          <p:cNvPr id="54" name="Chart 53">
            <a:extLst>
              <a:ext uri="{FF2B5EF4-FFF2-40B4-BE49-F238E27FC236}">
                <a16:creationId xmlns:a16="http://schemas.microsoft.com/office/drawing/2014/main" id="{F2AB517C-EB98-4F59-B184-235127D9326A}"/>
              </a:ext>
            </a:extLst>
          </p:cNvPr>
          <p:cNvGraphicFramePr>
            <a:graphicFrameLocks/>
          </p:cNvGraphicFramePr>
          <p:nvPr>
            <p:extLst>
              <p:ext uri="{D42A27DB-BD31-4B8C-83A1-F6EECF244321}">
                <p14:modId xmlns:p14="http://schemas.microsoft.com/office/powerpoint/2010/main" val="4033345588"/>
              </p:ext>
            </p:extLst>
          </p:nvPr>
        </p:nvGraphicFramePr>
        <p:xfrm>
          <a:off x="5927580" y="3149216"/>
          <a:ext cx="3118478" cy="1695831"/>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55" name="Table 54">
            <a:extLst>
              <a:ext uri="{FF2B5EF4-FFF2-40B4-BE49-F238E27FC236}">
                <a16:creationId xmlns:a16="http://schemas.microsoft.com/office/drawing/2014/main" id="{3547B5DB-4968-4680-A75C-220CC486B9B0}"/>
              </a:ext>
            </a:extLst>
          </p:cNvPr>
          <p:cNvGraphicFramePr>
            <a:graphicFrameLocks noGrp="1"/>
          </p:cNvGraphicFramePr>
          <p:nvPr>
            <p:extLst>
              <p:ext uri="{D42A27DB-BD31-4B8C-83A1-F6EECF244321}">
                <p14:modId xmlns:p14="http://schemas.microsoft.com/office/powerpoint/2010/main" val="225527250"/>
              </p:ext>
            </p:extLst>
          </p:nvPr>
        </p:nvGraphicFramePr>
        <p:xfrm>
          <a:off x="2896239" y="5993481"/>
          <a:ext cx="2996749" cy="769688"/>
        </p:xfrm>
        <a:graphic>
          <a:graphicData uri="http://schemas.openxmlformats.org/drawingml/2006/table">
            <a:tbl>
              <a:tblPr firstRow="1" bandRow="1">
                <a:tableStyleId>{5C22544A-7EE6-4342-B048-85BDC9FD1C3A}</a:tableStyleId>
              </a:tblPr>
              <a:tblGrid>
                <a:gridCol w="998917">
                  <a:extLst>
                    <a:ext uri="{9D8B030D-6E8A-4147-A177-3AD203B41FA5}">
                      <a16:colId xmlns:a16="http://schemas.microsoft.com/office/drawing/2014/main" val="3866782091"/>
                    </a:ext>
                  </a:extLst>
                </a:gridCol>
                <a:gridCol w="1046532">
                  <a:extLst>
                    <a:ext uri="{9D8B030D-6E8A-4147-A177-3AD203B41FA5}">
                      <a16:colId xmlns:a16="http://schemas.microsoft.com/office/drawing/2014/main" val="1235702688"/>
                    </a:ext>
                  </a:extLst>
                </a:gridCol>
                <a:gridCol w="951300">
                  <a:extLst>
                    <a:ext uri="{9D8B030D-6E8A-4147-A177-3AD203B41FA5}">
                      <a16:colId xmlns:a16="http://schemas.microsoft.com/office/drawing/2014/main" val="1664620957"/>
                    </a:ext>
                  </a:extLst>
                </a:gridCol>
              </a:tblGrid>
              <a:tr h="498764">
                <a:tc>
                  <a:txBody>
                    <a:bodyPr/>
                    <a:lstStyle/>
                    <a:p>
                      <a:r>
                        <a:rPr lang="en-US" sz="900" b="0" dirty="0"/>
                        <a:t>Fixed Administrative Tasks</a:t>
                      </a:r>
                    </a:p>
                  </a:txBody>
                  <a:tcPr marT="41564" marB="41564"/>
                </a:tc>
                <a:tc>
                  <a:txBody>
                    <a:bodyPr/>
                    <a:lstStyle/>
                    <a:p>
                      <a:r>
                        <a:rPr lang="en-US" sz="900" b="0" dirty="0"/>
                        <a:t>Average  Vacation Patrol Tasks</a:t>
                      </a:r>
                    </a:p>
                  </a:txBody>
                  <a:tcPr marT="41564" marB="41564"/>
                </a:tc>
                <a:tc>
                  <a:txBody>
                    <a:bodyPr/>
                    <a:lstStyle/>
                    <a:p>
                      <a:r>
                        <a:rPr lang="en-US" sz="900" b="0" dirty="0"/>
                        <a:t>TOTAL Average Administrative Time</a:t>
                      </a:r>
                    </a:p>
                  </a:txBody>
                  <a:tcPr marT="41564" marB="41564"/>
                </a:tc>
                <a:extLst>
                  <a:ext uri="{0D108BD9-81ED-4DB2-BD59-A6C34878D82A}">
                    <a16:rowId xmlns:a16="http://schemas.microsoft.com/office/drawing/2014/main" val="417213686"/>
                  </a:ext>
                </a:extLst>
              </a:tr>
              <a:tr h="270924">
                <a:tc>
                  <a:txBody>
                    <a:bodyPr/>
                    <a:lstStyle/>
                    <a:p>
                      <a:r>
                        <a:rPr lang="en-US" sz="1000" dirty="0"/>
                        <a:t>17.34 min</a:t>
                      </a:r>
                    </a:p>
                  </a:txBody>
                  <a:tcPr marT="41564" marB="41564"/>
                </a:tc>
                <a:tc>
                  <a:txBody>
                    <a:bodyPr/>
                    <a:lstStyle/>
                    <a:p>
                      <a:r>
                        <a:rPr lang="en-US" sz="1000" dirty="0"/>
                        <a:t>12.24 min</a:t>
                      </a:r>
                    </a:p>
                  </a:txBody>
                  <a:tcPr marT="41564" marB="41564"/>
                </a:tc>
                <a:tc>
                  <a:txBody>
                    <a:bodyPr/>
                    <a:lstStyle/>
                    <a:p>
                      <a:r>
                        <a:rPr lang="en-US" sz="1000" dirty="0"/>
                        <a:t>29.58 min</a:t>
                      </a:r>
                    </a:p>
                  </a:txBody>
                  <a:tcPr marT="41564" marB="41564"/>
                </a:tc>
                <a:extLst>
                  <a:ext uri="{0D108BD9-81ED-4DB2-BD59-A6C34878D82A}">
                    <a16:rowId xmlns:a16="http://schemas.microsoft.com/office/drawing/2014/main" val="2043390945"/>
                  </a:ext>
                </a:extLst>
              </a:tr>
            </a:tbl>
          </a:graphicData>
        </a:graphic>
      </p:graphicFrame>
      <p:sp>
        <p:nvSpPr>
          <p:cNvPr id="38" name="Arrow: Down 37">
            <a:extLst>
              <a:ext uri="{FF2B5EF4-FFF2-40B4-BE49-F238E27FC236}">
                <a16:creationId xmlns:a16="http://schemas.microsoft.com/office/drawing/2014/main" id="{D4AD8E71-6237-44FF-8BB6-1CA1848500AF}"/>
              </a:ext>
            </a:extLst>
          </p:cNvPr>
          <p:cNvSpPr/>
          <p:nvPr/>
        </p:nvSpPr>
        <p:spPr>
          <a:xfrm>
            <a:off x="11575372" y="2468233"/>
            <a:ext cx="312750" cy="386881"/>
          </a:xfrm>
          <a:prstGeom prst="downArrow">
            <a:avLst/>
          </a:prstGeom>
          <a:solidFill>
            <a:srgbClr val="FFB7B7"/>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6" name="Multiplication Sign 55">
            <a:extLst>
              <a:ext uri="{FF2B5EF4-FFF2-40B4-BE49-F238E27FC236}">
                <a16:creationId xmlns:a16="http://schemas.microsoft.com/office/drawing/2014/main" id="{3D0C983F-9699-40F5-B852-2B585886D60C}"/>
              </a:ext>
            </a:extLst>
          </p:cNvPr>
          <p:cNvSpPr/>
          <p:nvPr/>
        </p:nvSpPr>
        <p:spPr>
          <a:xfrm>
            <a:off x="11235993" y="2803502"/>
            <a:ext cx="562016" cy="480520"/>
          </a:xfrm>
          <a:prstGeom prst="mathMultiply">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421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14" name="Rectangle 13">
            <a:extLst>
              <a:ext uri="{FF2B5EF4-FFF2-40B4-BE49-F238E27FC236}">
                <a16:creationId xmlns:a16="http://schemas.microsoft.com/office/drawing/2014/main" id="{9956DDB3-4E19-48C5-8447-1A93B1012CCB}"/>
              </a:ext>
            </a:extLst>
          </p:cNvPr>
          <p:cNvSpPr/>
          <p:nvPr/>
        </p:nvSpPr>
        <p:spPr>
          <a:xfrm>
            <a:off x="5953243" y="121349"/>
            <a:ext cx="4584842" cy="400110"/>
          </a:xfrm>
          <a:prstGeom prst="rect">
            <a:avLst/>
          </a:prstGeom>
        </p:spPr>
        <p:txBody>
          <a:bodyPr wrap="square">
            <a:spAutoFit/>
          </a:bodyPr>
          <a:lstStyle/>
          <a:p>
            <a:r>
              <a:rPr lang="en-US" sz="2000" b="1" dirty="0">
                <a:solidFill>
                  <a:schemeClr val="accent5">
                    <a:lumMod val="75000"/>
                  </a:schemeClr>
                </a:solidFill>
              </a:rPr>
              <a:t>Process Improvement Hypothesis Test </a:t>
            </a:r>
            <a:endParaRPr lang="en-US" sz="2000" dirty="0"/>
          </a:p>
        </p:txBody>
      </p:sp>
      <p:sp>
        <p:nvSpPr>
          <p:cNvPr id="28" name="TextBox 27">
            <a:extLst>
              <a:ext uri="{FF2B5EF4-FFF2-40B4-BE49-F238E27FC236}">
                <a16:creationId xmlns:a16="http://schemas.microsoft.com/office/drawing/2014/main" id="{FE02EBC4-C7AD-4A00-9114-20AC5B2D84E9}"/>
              </a:ext>
            </a:extLst>
          </p:cNvPr>
          <p:cNvSpPr txBox="1"/>
          <p:nvPr/>
        </p:nvSpPr>
        <p:spPr>
          <a:xfrm>
            <a:off x="0" y="971609"/>
            <a:ext cx="4528890" cy="5632311"/>
          </a:xfrm>
          <a:prstGeom prst="rect">
            <a:avLst/>
          </a:prstGeom>
          <a:noFill/>
        </p:spPr>
        <p:txBody>
          <a:bodyPr wrap="square" rtlCol="0">
            <a:spAutoFit/>
          </a:bodyPr>
          <a:lstStyle/>
          <a:p>
            <a:r>
              <a:rPr lang="en-US" dirty="0">
                <a:solidFill>
                  <a:schemeClr val="accent5">
                    <a:lumMod val="75000"/>
                  </a:schemeClr>
                </a:solidFill>
              </a:rPr>
              <a:t>Process Improvement  Summary </a:t>
            </a:r>
          </a:p>
          <a:p>
            <a:endParaRPr lang="en-US" dirty="0">
              <a:solidFill>
                <a:schemeClr val="accent5">
                  <a:lumMod val="75000"/>
                </a:schemeClr>
              </a:solidFill>
            </a:endParaRPr>
          </a:p>
          <a:p>
            <a:r>
              <a:rPr lang="en-US" b="1" dirty="0"/>
              <a:t>Fixed Administrative tasks: </a:t>
            </a:r>
            <a:endParaRPr lang="en-US" dirty="0"/>
          </a:p>
          <a:p>
            <a:pPr marL="342900" indent="-342900">
              <a:buAutoNum type="arabicPeriod"/>
            </a:pPr>
            <a:r>
              <a:rPr lang="en-US" dirty="0"/>
              <a:t>Removed non value steps: Savings = 4 min.</a:t>
            </a:r>
          </a:p>
          <a:p>
            <a:pPr marL="342900" indent="-342900">
              <a:buAutoNum type="arabicPeriod"/>
            </a:pPr>
            <a:r>
              <a:rPr lang="en-US" dirty="0"/>
              <a:t>Hypothesis test is performed to determine statistical significance of the process improvement.</a:t>
            </a:r>
          </a:p>
          <a:p>
            <a:pPr marL="342900" indent="-342900">
              <a:buAutoNum type="arabicPeriod"/>
            </a:pPr>
            <a:endParaRPr lang="en-US" dirty="0"/>
          </a:p>
          <a:p>
            <a:r>
              <a:rPr lang="en-US" b="1" dirty="0"/>
              <a:t>Vacation Patrol Tasks</a:t>
            </a:r>
          </a:p>
          <a:p>
            <a:pPr marL="342900" indent="-342900">
              <a:buFont typeface="+mj-lt"/>
              <a:buAutoNum type="arabicPeriod"/>
            </a:pPr>
            <a:r>
              <a:rPr lang="en-US" dirty="0"/>
              <a:t>Descriptive statistics analysis was performed to measure central tendency and dispersion of vacation patrol data. </a:t>
            </a:r>
          </a:p>
          <a:p>
            <a:pPr marL="342900" indent="-342900">
              <a:buFont typeface="+mj-lt"/>
              <a:buAutoNum type="arabicPeriod"/>
            </a:pPr>
            <a:r>
              <a:rPr lang="en-US" dirty="0"/>
              <a:t>Time series analysis was performed to forecast vacation patrol data.</a:t>
            </a:r>
          </a:p>
          <a:p>
            <a:pPr marL="342900" indent="-342900">
              <a:buFont typeface="+mj-lt"/>
              <a:buAutoNum type="arabicPeriod"/>
            </a:pPr>
            <a:r>
              <a:rPr lang="en-US" dirty="0"/>
              <a:t>Seasonality factor was calculated for each month of the year to forecast number of vacation patrols. Definite spike in vacation patrols during summer months is observed.</a:t>
            </a:r>
          </a:p>
          <a:p>
            <a:pPr marL="342900" indent="-342900">
              <a:buFont typeface="+mj-lt"/>
              <a:buAutoNum type="arabicPeriod"/>
            </a:pPr>
            <a:endParaRPr lang="en-US" dirty="0"/>
          </a:p>
        </p:txBody>
      </p:sp>
      <p:sp>
        <p:nvSpPr>
          <p:cNvPr id="13" name="Wave 12">
            <a:extLst>
              <a:ext uri="{FF2B5EF4-FFF2-40B4-BE49-F238E27FC236}">
                <a16:creationId xmlns:a16="http://schemas.microsoft.com/office/drawing/2014/main" id="{67F5ACAF-642E-4E62-9349-6CA525C00C60}"/>
              </a:ext>
            </a:extLst>
          </p:cNvPr>
          <p:cNvSpPr/>
          <p:nvPr/>
        </p:nvSpPr>
        <p:spPr>
          <a:xfrm>
            <a:off x="0" y="147366"/>
            <a:ext cx="1854696" cy="748185"/>
          </a:xfrm>
          <a:prstGeom prst="wave">
            <a:avLst/>
          </a:prstGeom>
          <a:solidFill>
            <a:srgbClr val="7030A0"/>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n w="0"/>
                <a:solidFill>
                  <a:schemeClr val="bg1"/>
                </a:solidFill>
              </a:rPr>
              <a:t>Improve</a:t>
            </a:r>
          </a:p>
        </p:txBody>
      </p:sp>
      <p:sp>
        <p:nvSpPr>
          <p:cNvPr id="2" name="Rectangle 1">
            <a:extLst>
              <a:ext uri="{FF2B5EF4-FFF2-40B4-BE49-F238E27FC236}">
                <a16:creationId xmlns:a16="http://schemas.microsoft.com/office/drawing/2014/main" id="{CB7C61BF-07A4-4C59-B365-A3441CEB4F64}"/>
              </a:ext>
            </a:extLst>
          </p:cNvPr>
          <p:cNvSpPr/>
          <p:nvPr/>
        </p:nvSpPr>
        <p:spPr>
          <a:xfrm>
            <a:off x="5023419" y="694610"/>
            <a:ext cx="6843339" cy="5909310"/>
          </a:xfrm>
          <a:prstGeom prst="rect">
            <a:avLst/>
          </a:prstGeom>
          <a:solidFill>
            <a:schemeClr val="accent3">
              <a:lumMod val="20000"/>
              <a:lumOff val="80000"/>
            </a:schemeClr>
          </a:solidFill>
        </p:spPr>
        <p:txBody>
          <a:bodyPr wrap="square">
            <a:spAutoFit/>
          </a:bodyPr>
          <a:lstStyle/>
          <a:p>
            <a:r>
              <a:rPr lang="en-US" dirty="0">
                <a:solidFill>
                  <a:schemeClr val="accent5">
                    <a:lumMod val="75000"/>
                  </a:schemeClr>
                </a:solidFill>
              </a:rPr>
              <a:t>Hypothesis Test Summary </a:t>
            </a:r>
          </a:p>
          <a:p>
            <a:r>
              <a:rPr lang="en-US" b="1" dirty="0"/>
              <a:t>Hypothesis test is performed to determine if administrative tasks process improvements are statistically significant. </a:t>
            </a:r>
          </a:p>
          <a:p>
            <a:endParaRPr lang="en-US" b="1" dirty="0"/>
          </a:p>
          <a:p>
            <a:r>
              <a:rPr lang="en-US" dirty="0"/>
              <a:t>Ho: </a:t>
            </a:r>
            <a:r>
              <a:rPr lang="el-GR" dirty="0"/>
              <a:t>μ</a:t>
            </a:r>
            <a:r>
              <a:rPr lang="en-US" dirty="0"/>
              <a:t> = </a:t>
            </a:r>
            <a:r>
              <a:rPr lang="el-GR" dirty="0"/>
              <a:t>μ</a:t>
            </a:r>
            <a:r>
              <a:rPr lang="en-US" dirty="0"/>
              <a:t>0, </a:t>
            </a:r>
            <a:r>
              <a:rPr lang="el-GR" dirty="0"/>
              <a:t>μ</a:t>
            </a:r>
            <a:r>
              <a:rPr lang="en-US" dirty="0"/>
              <a:t> = 16.24</a:t>
            </a:r>
          </a:p>
          <a:p>
            <a:r>
              <a:rPr lang="en-US" dirty="0"/>
              <a:t>Ha: </a:t>
            </a:r>
            <a:r>
              <a:rPr lang="el-GR" dirty="0"/>
              <a:t>μ</a:t>
            </a:r>
            <a:r>
              <a:rPr lang="en-US" dirty="0"/>
              <a:t> &lt; </a:t>
            </a:r>
            <a:r>
              <a:rPr lang="el-GR" dirty="0"/>
              <a:t>μ</a:t>
            </a:r>
            <a:r>
              <a:rPr lang="en-US" dirty="0"/>
              <a:t>0, </a:t>
            </a:r>
            <a:r>
              <a:rPr lang="el-GR" dirty="0"/>
              <a:t>μ </a:t>
            </a:r>
            <a:r>
              <a:rPr lang="en-US" dirty="0"/>
              <a:t>&lt; 16.24</a:t>
            </a:r>
          </a:p>
          <a:p>
            <a:endParaRPr lang="en-US" dirty="0"/>
          </a:p>
          <a:p>
            <a:r>
              <a:rPr lang="en-US" b="1" dirty="0"/>
              <a:t>Chart type: </a:t>
            </a:r>
            <a:r>
              <a:rPr lang="en-US" dirty="0"/>
              <a:t>One tail for Continuous data. </a:t>
            </a:r>
          </a:p>
          <a:p>
            <a:r>
              <a:rPr lang="en-US" b="1" dirty="0"/>
              <a:t>Sample size: </a:t>
            </a:r>
            <a:r>
              <a:rPr lang="en-US" dirty="0"/>
              <a:t>Test statistics for Z formula requires sample size &gt;=30.</a:t>
            </a:r>
            <a:r>
              <a:rPr lang="en-US" b="1" dirty="0"/>
              <a:t> </a:t>
            </a:r>
            <a:r>
              <a:rPr lang="en-US" dirty="0"/>
              <a:t>Actual sample size for 2017 vacation patrol data: n=251.</a:t>
            </a:r>
          </a:p>
          <a:p>
            <a:r>
              <a:rPr lang="en-US" b="1" dirty="0"/>
              <a:t>Formula: </a:t>
            </a:r>
            <a:r>
              <a:rPr lang="en-US" dirty="0"/>
              <a:t>Z = x bar – </a:t>
            </a:r>
            <a:r>
              <a:rPr lang="el-GR" dirty="0"/>
              <a:t>μ</a:t>
            </a:r>
            <a:r>
              <a:rPr lang="en-US" dirty="0"/>
              <a:t>0 / (s/sqrt(n))</a:t>
            </a:r>
          </a:p>
          <a:p>
            <a:r>
              <a:rPr lang="en-US" b="1" dirty="0"/>
              <a:t>Z Calculation</a:t>
            </a:r>
          </a:p>
          <a:p>
            <a:r>
              <a:rPr lang="en-US" b="1" dirty="0"/>
              <a:t> Z</a:t>
            </a:r>
            <a:r>
              <a:rPr lang="pl-PL" dirty="0"/>
              <a:t>=12.24-16.24/(7.61/sqrt(251))</a:t>
            </a:r>
            <a:r>
              <a:rPr lang="en-US" dirty="0"/>
              <a:t> =</a:t>
            </a:r>
            <a:r>
              <a:rPr lang="pl-PL" dirty="0"/>
              <a:t> -8.33333</a:t>
            </a:r>
            <a:endParaRPr lang="en-US" dirty="0"/>
          </a:p>
          <a:p>
            <a:r>
              <a:rPr lang="en-US" b="1" dirty="0"/>
              <a:t>P Calculation (Excel)</a:t>
            </a:r>
          </a:p>
          <a:p>
            <a:r>
              <a:rPr lang="en-US" dirty="0"/>
              <a:t>P= NORM.S.DIST(-8.33,TRUE) ~ 0</a:t>
            </a:r>
          </a:p>
          <a:p>
            <a:endParaRPr lang="en-US" b="1" dirty="0"/>
          </a:p>
          <a:p>
            <a:r>
              <a:rPr lang="en-US" b="1" dirty="0"/>
              <a:t>Alpha (level of confidence)</a:t>
            </a:r>
          </a:p>
          <a:p>
            <a:r>
              <a:rPr lang="el-GR" b="1" dirty="0">
                <a:solidFill>
                  <a:srgbClr val="C00000"/>
                </a:solidFill>
              </a:rPr>
              <a:t>α </a:t>
            </a:r>
            <a:r>
              <a:rPr lang="en-US" b="1" dirty="0">
                <a:solidFill>
                  <a:srgbClr val="C00000"/>
                </a:solidFill>
              </a:rPr>
              <a:t>= 0.05 (Confidence = 95%),  P&lt;</a:t>
            </a:r>
            <a:r>
              <a:rPr lang="el-GR" b="1" dirty="0">
                <a:solidFill>
                  <a:srgbClr val="C00000"/>
                </a:solidFill>
              </a:rPr>
              <a:t> α</a:t>
            </a:r>
            <a:r>
              <a:rPr lang="en-US" b="1" dirty="0">
                <a:solidFill>
                  <a:srgbClr val="C00000"/>
                </a:solidFill>
              </a:rPr>
              <a:t>         Ho must go.</a:t>
            </a:r>
          </a:p>
          <a:p>
            <a:endParaRPr lang="en-US" b="1" dirty="0">
              <a:solidFill>
                <a:srgbClr val="C00000"/>
              </a:solidFill>
            </a:endParaRPr>
          </a:p>
          <a:p>
            <a:r>
              <a:rPr lang="en-US" b="1" dirty="0"/>
              <a:t>Summary: Hypothesis test has confirmed that administrative time process improvement was statistically significant.</a:t>
            </a:r>
          </a:p>
        </p:txBody>
      </p:sp>
      <p:sp>
        <p:nvSpPr>
          <p:cNvPr id="3" name="Arrow: Right 2">
            <a:extLst>
              <a:ext uri="{FF2B5EF4-FFF2-40B4-BE49-F238E27FC236}">
                <a16:creationId xmlns:a16="http://schemas.microsoft.com/office/drawing/2014/main" id="{F45CBA99-3812-4B82-8003-F952DE12F460}"/>
              </a:ext>
            </a:extLst>
          </p:cNvPr>
          <p:cNvSpPr/>
          <p:nvPr/>
        </p:nvSpPr>
        <p:spPr>
          <a:xfrm>
            <a:off x="8445088" y="5461653"/>
            <a:ext cx="248478" cy="157698"/>
          </a:xfrm>
          <a:prstGeom prst="rightArrow">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18D0798-5C79-4DFF-B439-5CF5F7EA421C}"/>
              </a:ext>
            </a:extLst>
          </p:cNvPr>
          <p:cNvSpPr txBox="1"/>
          <p:nvPr/>
        </p:nvSpPr>
        <p:spPr>
          <a:xfrm>
            <a:off x="7183225" y="1640264"/>
            <a:ext cx="4543719" cy="954107"/>
          </a:xfrm>
          <a:prstGeom prst="rect">
            <a:avLst/>
          </a:prstGeom>
          <a:solidFill>
            <a:schemeClr val="accent4">
              <a:lumMod val="20000"/>
              <a:lumOff val="80000"/>
            </a:schemeClr>
          </a:solidFill>
        </p:spPr>
        <p:txBody>
          <a:bodyPr wrap="square" rtlCol="0">
            <a:spAutoFit/>
          </a:bodyPr>
          <a:lstStyle/>
          <a:p>
            <a:r>
              <a:rPr lang="en-US" sz="1400" dirty="0"/>
              <a:t>Null hypothesis: Officers spend 16.24 min on vacation patrol tasks.</a:t>
            </a:r>
          </a:p>
          <a:p>
            <a:r>
              <a:rPr lang="en-US" sz="1400" dirty="0"/>
              <a:t>Alternative hypothesis: Officers spend less than 16.24 min</a:t>
            </a:r>
          </a:p>
          <a:p>
            <a:r>
              <a:rPr lang="en-US" sz="1400" dirty="0"/>
              <a:t>on vacation patrol tasks. </a:t>
            </a:r>
          </a:p>
        </p:txBody>
      </p:sp>
    </p:spTree>
    <p:extLst>
      <p:ext uri="{BB962C8B-B14F-4D97-AF65-F5344CB8AC3E}">
        <p14:creationId xmlns:p14="http://schemas.microsoft.com/office/powerpoint/2010/main" val="3586913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12" name="Rectangle 1">
            <a:extLst>
              <a:ext uri="{FF2B5EF4-FFF2-40B4-BE49-F238E27FC236}">
                <a16:creationId xmlns:a16="http://schemas.microsoft.com/office/drawing/2014/main" id="{82DE386A-C934-4B2D-97E7-9F961BB6F848}"/>
              </a:ext>
            </a:extLst>
          </p:cNvPr>
          <p:cNvSpPr>
            <a:spLocks noChangeArrowheads="1"/>
          </p:cNvSpPr>
          <p:nvPr/>
        </p:nvSpPr>
        <p:spPr bwMode="auto">
          <a:xfrm>
            <a:off x="-13563933" y="6034673"/>
            <a:ext cx="670093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44D6E"/>
                </a:solidFill>
                <a:effectLst/>
                <a:latin typeface="Arial" panose="020B0604020202020204" pitchFamily="34" charset="0"/>
                <a:ea typeface="Times New Roman" panose="02020603050405020304" pitchFamily="18" charset="0"/>
              </a:rPr>
              <a:t>Data Stratification Tree / y=f(x)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7E81E52D-CF29-4877-B2C6-87706DD2E512}"/>
              </a:ext>
            </a:extLst>
          </p:cNvPr>
          <p:cNvSpPr txBox="1"/>
          <p:nvPr/>
        </p:nvSpPr>
        <p:spPr>
          <a:xfrm>
            <a:off x="6641431" y="604189"/>
            <a:ext cx="3269974" cy="369332"/>
          </a:xfrm>
          <a:prstGeom prst="rect">
            <a:avLst/>
          </a:prstGeom>
          <a:solidFill>
            <a:schemeClr val="bg1">
              <a:lumMod val="95000"/>
            </a:schemeClr>
          </a:solidFill>
        </p:spPr>
        <p:txBody>
          <a:bodyPr wrap="square" rtlCol="0">
            <a:spAutoFit/>
          </a:bodyPr>
          <a:lstStyle/>
          <a:p>
            <a:r>
              <a:rPr lang="en-US" b="1" dirty="0">
                <a:solidFill>
                  <a:srgbClr val="C00000"/>
                </a:solidFill>
              </a:rPr>
              <a:t>Forecast with Seasonality Factor</a:t>
            </a:r>
            <a:endParaRPr lang="en-US" dirty="0">
              <a:solidFill>
                <a:schemeClr val="accent5">
                  <a:lumMod val="75000"/>
                </a:schemeClr>
              </a:solidFill>
            </a:endParaRPr>
          </a:p>
        </p:txBody>
      </p:sp>
      <p:sp>
        <p:nvSpPr>
          <p:cNvPr id="2" name="TextBox 1">
            <a:extLst>
              <a:ext uri="{FF2B5EF4-FFF2-40B4-BE49-F238E27FC236}">
                <a16:creationId xmlns:a16="http://schemas.microsoft.com/office/drawing/2014/main" id="{CE1E1B32-8F99-4B64-B916-77C0BE7C5E65}"/>
              </a:ext>
            </a:extLst>
          </p:cNvPr>
          <p:cNvSpPr txBox="1"/>
          <p:nvPr/>
        </p:nvSpPr>
        <p:spPr>
          <a:xfrm>
            <a:off x="6956942" y="1256558"/>
            <a:ext cx="3818033" cy="400110"/>
          </a:xfrm>
          <a:prstGeom prst="rect">
            <a:avLst/>
          </a:prstGeom>
          <a:noFill/>
        </p:spPr>
        <p:txBody>
          <a:bodyPr wrap="none" rtlCol="0">
            <a:spAutoFit/>
          </a:bodyPr>
          <a:lstStyle/>
          <a:p>
            <a:r>
              <a:rPr lang="en-US" sz="2000" b="1" dirty="0">
                <a:solidFill>
                  <a:srgbClr val="FF0000"/>
                </a:solidFill>
              </a:rPr>
              <a:t>Seasonality Factor (SF) Calculation</a:t>
            </a:r>
          </a:p>
        </p:txBody>
      </p:sp>
      <p:sp>
        <p:nvSpPr>
          <p:cNvPr id="13" name="Wave 12">
            <a:extLst>
              <a:ext uri="{FF2B5EF4-FFF2-40B4-BE49-F238E27FC236}">
                <a16:creationId xmlns:a16="http://schemas.microsoft.com/office/drawing/2014/main" id="{67F5ACAF-642E-4E62-9349-6CA525C00C60}"/>
              </a:ext>
            </a:extLst>
          </p:cNvPr>
          <p:cNvSpPr/>
          <p:nvPr/>
        </p:nvSpPr>
        <p:spPr>
          <a:xfrm>
            <a:off x="27132" y="110680"/>
            <a:ext cx="1854696" cy="748185"/>
          </a:xfrm>
          <a:prstGeom prst="wave">
            <a:avLst/>
          </a:prstGeom>
          <a:solidFill>
            <a:srgbClr val="7030A0"/>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n w="0"/>
                <a:solidFill>
                  <a:schemeClr val="bg1"/>
                </a:solidFill>
              </a:rPr>
              <a:t>Improve</a:t>
            </a:r>
          </a:p>
        </p:txBody>
      </p:sp>
      <p:sp>
        <p:nvSpPr>
          <p:cNvPr id="10" name="Rectangle 9">
            <a:extLst>
              <a:ext uri="{FF2B5EF4-FFF2-40B4-BE49-F238E27FC236}">
                <a16:creationId xmlns:a16="http://schemas.microsoft.com/office/drawing/2014/main" id="{D7E5A5F2-115C-46C2-8DE5-509EC79EE691}"/>
              </a:ext>
            </a:extLst>
          </p:cNvPr>
          <p:cNvSpPr/>
          <p:nvPr/>
        </p:nvSpPr>
        <p:spPr>
          <a:xfrm>
            <a:off x="6096000" y="109085"/>
            <a:ext cx="4584842" cy="400110"/>
          </a:xfrm>
          <a:prstGeom prst="rect">
            <a:avLst/>
          </a:prstGeom>
        </p:spPr>
        <p:txBody>
          <a:bodyPr wrap="square">
            <a:spAutoFit/>
          </a:bodyPr>
          <a:lstStyle/>
          <a:p>
            <a:r>
              <a:rPr lang="en-US" sz="2000" b="1" dirty="0">
                <a:solidFill>
                  <a:schemeClr val="accent5">
                    <a:lumMod val="75000"/>
                  </a:schemeClr>
                </a:solidFill>
              </a:rPr>
              <a:t>Improve Administrative Time Process</a:t>
            </a:r>
            <a:endParaRPr lang="en-US" sz="2000" dirty="0"/>
          </a:p>
        </p:txBody>
      </p:sp>
      <p:sp>
        <p:nvSpPr>
          <p:cNvPr id="11" name="TextBox 10">
            <a:extLst>
              <a:ext uri="{FF2B5EF4-FFF2-40B4-BE49-F238E27FC236}">
                <a16:creationId xmlns:a16="http://schemas.microsoft.com/office/drawing/2014/main" id="{60FF3167-0BFB-4259-B460-F2A70E3C2EBD}"/>
              </a:ext>
            </a:extLst>
          </p:cNvPr>
          <p:cNvSpPr txBox="1"/>
          <p:nvPr/>
        </p:nvSpPr>
        <p:spPr>
          <a:xfrm>
            <a:off x="135345" y="1084584"/>
            <a:ext cx="4383655" cy="2031325"/>
          </a:xfrm>
          <a:prstGeom prst="rect">
            <a:avLst/>
          </a:prstGeom>
          <a:noFill/>
        </p:spPr>
        <p:txBody>
          <a:bodyPr wrap="square" rtlCol="0">
            <a:spAutoFit/>
          </a:bodyPr>
          <a:lstStyle/>
          <a:p>
            <a:r>
              <a:rPr lang="en-US" dirty="0">
                <a:solidFill>
                  <a:schemeClr val="accent5">
                    <a:lumMod val="75000"/>
                  </a:schemeClr>
                </a:solidFill>
              </a:rPr>
              <a:t>Process Improvement  Summary </a:t>
            </a:r>
          </a:p>
          <a:p>
            <a:r>
              <a:rPr lang="en-US" b="1" dirty="0"/>
              <a:t>Vacation Patrol tasks: </a:t>
            </a:r>
          </a:p>
          <a:p>
            <a:r>
              <a:rPr lang="en-US" dirty="0"/>
              <a:t>Seasonality factor is detrimental in estimating administrative time during various months of the year. </a:t>
            </a:r>
          </a:p>
          <a:p>
            <a:endParaRPr lang="en-US" b="1" dirty="0"/>
          </a:p>
          <a:p>
            <a:endParaRPr lang="en-US" dirty="0"/>
          </a:p>
        </p:txBody>
      </p:sp>
      <p:sp>
        <p:nvSpPr>
          <p:cNvPr id="5" name="TextBox 4">
            <a:extLst>
              <a:ext uri="{FF2B5EF4-FFF2-40B4-BE49-F238E27FC236}">
                <a16:creationId xmlns:a16="http://schemas.microsoft.com/office/drawing/2014/main" id="{2A7B0516-F250-45CB-B4F9-834B5DBA756A}"/>
              </a:ext>
            </a:extLst>
          </p:cNvPr>
          <p:cNvSpPr txBox="1"/>
          <p:nvPr/>
        </p:nvSpPr>
        <p:spPr>
          <a:xfrm>
            <a:off x="4851174" y="6130945"/>
            <a:ext cx="6609566" cy="923330"/>
          </a:xfrm>
          <a:prstGeom prst="rect">
            <a:avLst/>
          </a:prstGeom>
          <a:noFill/>
        </p:spPr>
        <p:txBody>
          <a:bodyPr wrap="none" rtlCol="0">
            <a:spAutoFit/>
          </a:bodyPr>
          <a:lstStyle/>
          <a:p>
            <a:r>
              <a:rPr lang="en-US" dirty="0"/>
              <a:t>2018 Forecast is based on Exponential Smoothing Model with </a:t>
            </a:r>
            <a:r>
              <a:rPr lang="en-US" dirty="0" err="1"/>
              <a:t>df</a:t>
            </a:r>
            <a:r>
              <a:rPr lang="en-US" dirty="0"/>
              <a:t>=0.8</a:t>
            </a:r>
          </a:p>
          <a:p>
            <a:r>
              <a:rPr lang="en-US" dirty="0"/>
              <a:t>* Time (min) – estimated number of vacation patrols * 1.2</a:t>
            </a:r>
          </a:p>
          <a:p>
            <a:r>
              <a:rPr lang="en-US" dirty="0"/>
              <a:t> </a:t>
            </a:r>
          </a:p>
        </p:txBody>
      </p:sp>
      <p:graphicFrame>
        <p:nvGraphicFramePr>
          <p:cNvPr id="7" name="Table 6">
            <a:extLst>
              <a:ext uri="{FF2B5EF4-FFF2-40B4-BE49-F238E27FC236}">
                <a16:creationId xmlns:a16="http://schemas.microsoft.com/office/drawing/2014/main" id="{194C37A1-4AAF-4BDC-9FE0-02F0FDF48624}"/>
              </a:ext>
            </a:extLst>
          </p:cNvPr>
          <p:cNvGraphicFramePr>
            <a:graphicFrameLocks noGrp="1"/>
          </p:cNvGraphicFramePr>
          <p:nvPr>
            <p:extLst>
              <p:ext uri="{D42A27DB-BD31-4B8C-83A1-F6EECF244321}">
                <p14:modId xmlns:p14="http://schemas.microsoft.com/office/powerpoint/2010/main" val="424269383"/>
              </p:ext>
            </p:extLst>
          </p:nvPr>
        </p:nvGraphicFramePr>
        <p:xfrm>
          <a:off x="4989443" y="1209295"/>
          <a:ext cx="7040162" cy="4874387"/>
        </p:xfrm>
        <a:graphic>
          <a:graphicData uri="http://schemas.openxmlformats.org/drawingml/2006/table">
            <a:tbl>
              <a:tblPr>
                <a:tableStyleId>{5C22544A-7EE6-4342-B048-85BDC9FD1C3A}</a:tableStyleId>
              </a:tblPr>
              <a:tblGrid>
                <a:gridCol w="1562929">
                  <a:extLst>
                    <a:ext uri="{9D8B030D-6E8A-4147-A177-3AD203B41FA5}">
                      <a16:colId xmlns:a16="http://schemas.microsoft.com/office/drawing/2014/main" val="1673408977"/>
                    </a:ext>
                  </a:extLst>
                </a:gridCol>
                <a:gridCol w="1074515">
                  <a:extLst>
                    <a:ext uri="{9D8B030D-6E8A-4147-A177-3AD203B41FA5}">
                      <a16:colId xmlns:a16="http://schemas.microsoft.com/office/drawing/2014/main" val="720366781"/>
                    </a:ext>
                  </a:extLst>
                </a:gridCol>
                <a:gridCol w="1646658">
                  <a:extLst>
                    <a:ext uri="{9D8B030D-6E8A-4147-A177-3AD203B41FA5}">
                      <a16:colId xmlns:a16="http://schemas.microsoft.com/office/drawing/2014/main" val="703267959"/>
                    </a:ext>
                  </a:extLst>
                </a:gridCol>
                <a:gridCol w="1479203">
                  <a:extLst>
                    <a:ext uri="{9D8B030D-6E8A-4147-A177-3AD203B41FA5}">
                      <a16:colId xmlns:a16="http://schemas.microsoft.com/office/drawing/2014/main" val="2448316017"/>
                    </a:ext>
                  </a:extLst>
                </a:gridCol>
                <a:gridCol w="1276857">
                  <a:extLst>
                    <a:ext uri="{9D8B030D-6E8A-4147-A177-3AD203B41FA5}">
                      <a16:colId xmlns:a16="http://schemas.microsoft.com/office/drawing/2014/main" val="315697161"/>
                    </a:ext>
                  </a:extLst>
                </a:gridCol>
              </a:tblGrid>
              <a:tr h="235580">
                <a:tc>
                  <a:txBody>
                    <a:bodyPr/>
                    <a:lstStyle/>
                    <a:p>
                      <a:pPr algn="ctr" fontAlgn="b"/>
                      <a:endParaRPr lang="en-US" sz="1600" b="1" i="0" u="none" strike="noStrike" dirty="0">
                        <a:solidFill>
                          <a:srgbClr val="C00000"/>
                        </a:solidFill>
                        <a:effectLst/>
                        <a:latin typeface="+mn-lt"/>
                      </a:endParaRPr>
                    </a:p>
                  </a:txBody>
                  <a:tcPr marL="5745" marR="5745" marT="5745" marB="0" anchor="b"/>
                </a:tc>
                <a:tc>
                  <a:txBody>
                    <a:bodyPr/>
                    <a:lstStyle/>
                    <a:p>
                      <a:pPr algn="ctr" fontAlgn="b"/>
                      <a:endParaRPr lang="en-US" sz="1600" b="1" i="0" u="none" strike="noStrike">
                        <a:solidFill>
                          <a:srgbClr val="C00000"/>
                        </a:solidFill>
                        <a:effectLst/>
                        <a:latin typeface="+mn-lt"/>
                      </a:endParaRPr>
                    </a:p>
                  </a:txBody>
                  <a:tcPr marL="5745" marR="5745" marT="5745" marB="0" anchor="b"/>
                </a:tc>
                <a:tc>
                  <a:txBody>
                    <a:bodyPr/>
                    <a:lstStyle/>
                    <a:p>
                      <a:pPr algn="ctr" fontAlgn="b"/>
                      <a:endParaRPr lang="en-US" sz="1600" b="1" i="0" u="none" strike="noStrike" dirty="0">
                        <a:solidFill>
                          <a:srgbClr val="C00000"/>
                        </a:solidFill>
                        <a:effectLst/>
                        <a:latin typeface="+mn-lt"/>
                      </a:endParaRPr>
                    </a:p>
                  </a:txBody>
                  <a:tcPr marL="5745" marR="5745" marT="5745" marB="0" anchor="b"/>
                </a:tc>
                <a:tc gridSpan="2">
                  <a:txBody>
                    <a:bodyPr/>
                    <a:lstStyle/>
                    <a:p>
                      <a:pPr algn="ctr" fontAlgn="b"/>
                      <a:r>
                        <a:rPr lang="en-US" sz="1600" b="1" u="none" strike="noStrike" dirty="0">
                          <a:solidFill>
                            <a:srgbClr val="C00000"/>
                          </a:solidFill>
                          <a:effectLst/>
                          <a:latin typeface="+mn-lt"/>
                        </a:rPr>
                        <a:t>Forecast 2018</a:t>
                      </a:r>
                      <a:endParaRPr lang="en-US" sz="1600" b="1" i="0" u="none" strike="noStrike" dirty="0">
                        <a:solidFill>
                          <a:srgbClr val="C00000"/>
                        </a:solidFill>
                        <a:effectLst/>
                        <a:latin typeface="+mn-lt"/>
                      </a:endParaRPr>
                    </a:p>
                  </a:txBody>
                  <a:tcPr marL="5745" marR="5745" marT="5745" marB="0" anchor="b"/>
                </a:tc>
                <a:tc hMerge="1">
                  <a:txBody>
                    <a:bodyPr/>
                    <a:lstStyle/>
                    <a:p>
                      <a:endParaRPr lang="en-US"/>
                    </a:p>
                  </a:txBody>
                  <a:tcPr/>
                </a:tc>
                <a:extLst>
                  <a:ext uri="{0D108BD9-81ED-4DB2-BD59-A6C34878D82A}">
                    <a16:rowId xmlns:a16="http://schemas.microsoft.com/office/drawing/2014/main" val="1604477557"/>
                  </a:ext>
                </a:extLst>
              </a:tr>
              <a:tr h="695893">
                <a:tc>
                  <a:txBody>
                    <a:bodyPr/>
                    <a:lstStyle/>
                    <a:p>
                      <a:pPr algn="ctr" fontAlgn="b"/>
                      <a:r>
                        <a:rPr lang="en-US" sz="1600" b="1" u="none" strike="noStrike" dirty="0">
                          <a:effectLst/>
                          <a:latin typeface="+mn-lt"/>
                        </a:rPr>
                        <a:t>Month</a:t>
                      </a:r>
                      <a:endParaRPr lang="en-US" sz="1600" b="1" i="0" u="none" strike="noStrike" dirty="0">
                        <a:solidFill>
                          <a:srgbClr val="000000"/>
                        </a:solidFill>
                        <a:effectLst/>
                        <a:latin typeface="+mn-lt"/>
                      </a:endParaRPr>
                    </a:p>
                  </a:txBody>
                  <a:tcPr marL="5745" marR="5745" marT="5745" marB="0" anchor="b"/>
                </a:tc>
                <a:tc>
                  <a:txBody>
                    <a:bodyPr/>
                    <a:lstStyle/>
                    <a:p>
                      <a:pPr algn="ctr" fontAlgn="b"/>
                      <a:r>
                        <a:rPr lang="en-US" sz="1600" b="1" u="none" strike="noStrike">
                          <a:effectLst/>
                          <a:latin typeface="+mn-lt"/>
                        </a:rPr>
                        <a:t>Y</a:t>
                      </a:r>
                      <a:endParaRPr lang="en-US" sz="1600" b="1" i="0" u="none" strike="noStrike">
                        <a:solidFill>
                          <a:srgbClr val="000000"/>
                        </a:solidFill>
                        <a:effectLst/>
                        <a:latin typeface="+mn-lt"/>
                      </a:endParaRPr>
                    </a:p>
                  </a:txBody>
                  <a:tcPr marL="5745" marR="5745" marT="5745" marB="0" anchor="b"/>
                </a:tc>
                <a:tc>
                  <a:txBody>
                    <a:bodyPr/>
                    <a:lstStyle/>
                    <a:p>
                      <a:pPr algn="ctr" fontAlgn="b"/>
                      <a:r>
                        <a:rPr lang="en-US" sz="1600" b="1" u="none" strike="noStrike" dirty="0">
                          <a:effectLst/>
                          <a:latin typeface="+mn-lt"/>
                        </a:rPr>
                        <a:t>SF = Y/</a:t>
                      </a:r>
                      <a:r>
                        <a:rPr lang="en-US" sz="1600" b="1" u="none" strike="noStrike" dirty="0" err="1">
                          <a:effectLst/>
                          <a:latin typeface="+mn-lt"/>
                        </a:rPr>
                        <a:t>Pr</a:t>
                      </a:r>
                      <a:r>
                        <a:rPr lang="en-US" sz="1600" b="1" u="none" strike="noStrike" dirty="0">
                          <a:effectLst/>
                          <a:latin typeface="+mn-lt"/>
                        </a:rPr>
                        <a:t> Y</a:t>
                      </a:r>
                      <a:endParaRPr lang="en-US" sz="1600" b="1" i="0" u="none" strike="noStrike" dirty="0">
                        <a:solidFill>
                          <a:srgbClr val="000000"/>
                        </a:solidFill>
                        <a:effectLst/>
                        <a:latin typeface="+mn-lt"/>
                      </a:endParaRPr>
                    </a:p>
                  </a:txBody>
                  <a:tcPr marL="5745" marR="5745" marT="5745" marB="0" anchor="b"/>
                </a:tc>
                <a:tc>
                  <a:txBody>
                    <a:bodyPr/>
                    <a:lstStyle/>
                    <a:p>
                      <a:pPr algn="ctr" fontAlgn="b"/>
                      <a:r>
                        <a:rPr lang="en-US" sz="1600" b="1" u="none" strike="noStrike" dirty="0">
                          <a:effectLst/>
                          <a:latin typeface="+mn-lt"/>
                        </a:rPr>
                        <a:t>VP per shift * SF</a:t>
                      </a:r>
                    </a:p>
                    <a:p>
                      <a:pPr algn="ctr" fontAlgn="b"/>
                      <a:r>
                        <a:rPr lang="en-US" sz="1600" b="1" i="0" u="none" strike="noStrike" dirty="0">
                          <a:solidFill>
                            <a:srgbClr val="000000"/>
                          </a:solidFill>
                          <a:effectLst/>
                          <a:latin typeface="+mn-lt"/>
                        </a:rPr>
                        <a:t>(rounded)</a:t>
                      </a:r>
                    </a:p>
                  </a:txBody>
                  <a:tcPr marL="5745" marR="5745" marT="5745" marB="0" anchor="b"/>
                </a:tc>
                <a:tc>
                  <a:txBody>
                    <a:bodyPr/>
                    <a:lstStyle/>
                    <a:p>
                      <a:pPr algn="ctr" fontAlgn="b"/>
                      <a:r>
                        <a:rPr lang="en-US" sz="1600" b="1" u="none" strike="noStrike" dirty="0">
                          <a:effectLst/>
                          <a:latin typeface="+mn-lt"/>
                        </a:rPr>
                        <a:t>Time, min*</a:t>
                      </a:r>
                      <a:endParaRPr lang="en-US" sz="1600" b="1" i="0" u="none" strike="noStrike" dirty="0">
                        <a:solidFill>
                          <a:srgbClr val="000000"/>
                        </a:solidFill>
                        <a:effectLst/>
                        <a:latin typeface="+mn-lt"/>
                      </a:endParaRPr>
                    </a:p>
                  </a:txBody>
                  <a:tcPr marL="5745" marR="5745" marT="5745" marB="0" anchor="b"/>
                </a:tc>
                <a:extLst>
                  <a:ext uri="{0D108BD9-81ED-4DB2-BD59-A6C34878D82A}">
                    <a16:rowId xmlns:a16="http://schemas.microsoft.com/office/drawing/2014/main" val="3871823772"/>
                  </a:ext>
                </a:extLst>
              </a:tr>
              <a:tr h="316685">
                <a:tc>
                  <a:txBody>
                    <a:bodyPr/>
                    <a:lstStyle/>
                    <a:p>
                      <a:pPr algn="ctr" fontAlgn="b"/>
                      <a:r>
                        <a:rPr lang="en-US" sz="1600" u="none" strike="noStrike" dirty="0">
                          <a:effectLst/>
                          <a:latin typeface="+mn-lt"/>
                        </a:rPr>
                        <a:t>Jan</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dirty="0">
                          <a:effectLst/>
                          <a:latin typeface="+mn-lt"/>
                        </a:rPr>
                        <a:t>173</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dirty="0">
                          <a:effectLst/>
                          <a:latin typeface="+mn-lt"/>
                        </a:rPr>
                        <a:t>0.85490734</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dirty="0">
                          <a:effectLst/>
                          <a:latin typeface="+mn-lt"/>
                        </a:rPr>
                        <a:t>6</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dirty="0">
                          <a:effectLst/>
                          <a:latin typeface="+mn-lt"/>
                        </a:rPr>
                        <a:t>6.976044</a:t>
                      </a:r>
                      <a:endParaRPr lang="en-US" sz="1600" b="0" i="0" u="none" strike="noStrike" dirty="0">
                        <a:solidFill>
                          <a:srgbClr val="000000"/>
                        </a:solidFill>
                        <a:effectLst/>
                        <a:latin typeface="+mn-lt"/>
                      </a:endParaRPr>
                    </a:p>
                  </a:txBody>
                  <a:tcPr marL="5745" marR="5745" marT="5745" marB="0" anchor="b"/>
                </a:tc>
                <a:extLst>
                  <a:ext uri="{0D108BD9-81ED-4DB2-BD59-A6C34878D82A}">
                    <a16:rowId xmlns:a16="http://schemas.microsoft.com/office/drawing/2014/main" val="3421090737"/>
                  </a:ext>
                </a:extLst>
              </a:tr>
              <a:tr h="316685">
                <a:tc>
                  <a:txBody>
                    <a:bodyPr/>
                    <a:lstStyle/>
                    <a:p>
                      <a:pPr algn="ctr" fontAlgn="b"/>
                      <a:r>
                        <a:rPr lang="en-US" sz="1600" u="none" strike="noStrike" dirty="0">
                          <a:effectLst/>
                          <a:latin typeface="+mn-lt"/>
                        </a:rPr>
                        <a:t>Feb</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122</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0.60123542</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dirty="0">
                          <a:effectLst/>
                          <a:latin typeface="+mn-lt"/>
                        </a:rPr>
                        <a:t>4</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4.906081</a:t>
                      </a:r>
                      <a:endParaRPr lang="en-US" sz="1600" b="0" i="0" u="none" strike="noStrike">
                        <a:solidFill>
                          <a:srgbClr val="000000"/>
                        </a:solidFill>
                        <a:effectLst/>
                        <a:latin typeface="+mn-lt"/>
                      </a:endParaRPr>
                    </a:p>
                  </a:txBody>
                  <a:tcPr marL="5745" marR="5745" marT="5745" marB="0" anchor="b"/>
                </a:tc>
                <a:extLst>
                  <a:ext uri="{0D108BD9-81ED-4DB2-BD59-A6C34878D82A}">
                    <a16:rowId xmlns:a16="http://schemas.microsoft.com/office/drawing/2014/main" val="766546425"/>
                  </a:ext>
                </a:extLst>
              </a:tr>
              <a:tr h="316685">
                <a:tc>
                  <a:txBody>
                    <a:bodyPr/>
                    <a:lstStyle/>
                    <a:p>
                      <a:pPr algn="ctr" fontAlgn="b"/>
                      <a:r>
                        <a:rPr lang="en-US" sz="1600" u="none" strike="noStrike" dirty="0">
                          <a:effectLst/>
                          <a:latin typeface="+mn-lt"/>
                        </a:rPr>
                        <a:t>Mar</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150</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0.73877831</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dirty="0">
                          <a:effectLst/>
                          <a:latin typeface="+mn-lt"/>
                        </a:rPr>
                        <a:t>5</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6.028431</a:t>
                      </a:r>
                      <a:endParaRPr lang="en-US" sz="1600" b="0" i="0" u="none" strike="noStrike">
                        <a:solidFill>
                          <a:srgbClr val="000000"/>
                        </a:solidFill>
                        <a:effectLst/>
                        <a:latin typeface="+mn-lt"/>
                      </a:endParaRPr>
                    </a:p>
                  </a:txBody>
                  <a:tcPr marL="5745" marR="5745" marT="5745" marB="0" anchor="b"/>
                </a:tc>
                <a:extLst>
                  <a:ext uri="{0D108BD9-81ED-4DB2-BD59-A6C34878D82A}">
                    <a16:rowId xmlns:a16="http://schemas.microsoft.com/office/drawing/2014/main" val="3899014309"/>
                  </a:ext>
                </a:extLst>
              </a:tr>
              <a:tr h="262889">
                <a:tc>
                  <a:txBody>
                    <a:bodyPr/>
                    <a:lstStyle/>
                    <a:p>
                      <a:pPr algn="ctr" fontAlgn="b"/>
                      <a:r>
                        <a:rPr lang="en-US" sz="1600" u="none" strike="noStrike" dirty="0">
                          <a:effectLst/>
                          <a:latin typeface="+mn-lt"/>
                        </a:rPr>
                        <a:t>Apr</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170</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0.84172958</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dirty="0">
                          <a:effectLst/>
                          <a:latin typeface="+mn-lt"/>
                        </a:rPr>
                        <a:t>6</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6.868513</a:t>
                      </a:r>
                      <a:endParaRPr lang="en-US" sz="1600" b="0" i="0" u="none" strike="noStrike">
                        <a:solidFill>
                          <a:srgbClr val="000000"/>
                        </a:solidFill>
                        <a:effectLst/>
                        <a:latin typeface="+mn-lt"/>
                      </a:endParaRPr>
                    </a:p>
                  </a:txBody>
                  <a:tcPr marL="5745" marR="5745" marT="5745" marB="0" anchor="b"/>
                </a:tc>
                <a:extLst>
                  <a:ext uri="{0D108BD9-81ED-4DB2-BD59-A6C34878D82A}">
                    <a16:rowId xmlns:a16="http://schemas.microsoft.com/office/drawing/2014/main" val="2516355464"/>
                  </a:ext>
                </a:extLst>
              </a:tr>
              <a:tr h="235580">
                <a:tc>
                  <a:txBody>
                    <a:bodyPr/>
                    <a:lstStyle/>
                    <a:p>
                      <a:pPr algn="ctr" fontAlgn="b"/>
                      <a:r>
                        <a:rPr lang="en-US" sz="1600" u="none" strike="noStrike" dirty="0">
                          <a:effectLst/>
                          <a:latin typeface="+mn-lt"/>
                        </a:rPr>
                        <a:t>May</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185</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0.91256005</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dirty="0">
                          <a:effectLst/>
                          <a:latin typeface="+mn-lt"/>
                        </a:rPr>
                        <a:t>6</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7.44649</a:t>
                      </a:r>
                      <a:endParaRPr lang="en-US" sz="1600" b="0" i="0" u="none" strike="noStrike">
                        <a:solidFill>
                          <a:srgbClr val="000000"/>
                        </a:solidFill>
                        <a:effectLst/>
                        <a:latin typeface="+mn-lt"/>
                      </a:endParaRPr>
                    </a:p>
                  </a:txBody>
                  <a:tcPr marL="5745" marR="5745" marT="5745" marB="0" anchor="b"/>
                </a:tc>
                <a:extLst>
                  <a:ext uri="{0D108BD9-81ED-4DB2-BD59-A6C34878D82A}">
                    <a16:rowId xmlns:a16="http://schemas.microsoft.com/office/drawing/2014/main" val="3791130862"/>
                  </a:ext>
                </a:extLst>
              </a:tr>
              <a:tr h="316685">
                <a:tc>
                  <a:txBody>
                    <a:bodyPr/>
                    <a:lstStyle/>
                    <a:p>
                      <a:pPr algn="ctr" fontAlgn="b"/>
                      <a:r>
                        <a:rPr lang="en-US" sz="1600" u="none" strike="noStrike" dirty="0">
                          <a:effectLst/>
                          <a:latin typeface="+mn-lt"/>
                        </a:rPr>
                        <a:t>Jun</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244</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1.20411805</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dirty="0">
                          <a:effectLst/>
                          <a:latin typeface="+mn-lt"/>
                        </a:rPr>
                        <a:t>8</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9.825603</a:t>
                      </a:r>
                      <a:endParaRPr lang="en-US" sz="1600" b="0" i="0" u="none" strike="noStrike">
                        <a:solidFill>
                          <a:srgbClr val="000000"/>
                        </a:solidFill>
                        <a:effectLst/>
                        <a:latin typeface="+mn-lt"/>
                      </a:endParaRPr>
                    </a:p>
                  </a:txBody>
                  <a:tcPr marL="5745" marR="5745" marT="5745" marB="0" anchor="b"/>
                </a:tc>
                <a:extLst>
                  <a:ext uri="{0D108BD9-81ED-4DB2-BD59-A6C34878D82A}">
                    <a16:rowId xmlns:a16="http://schemas.microsoft.com/office/drawing/2014/main" val="3508034662"/>
                  </a:ext>
                </a:extLst>
              </a:tr>
              <a:tr h="316685">
                <a:tc>
                  <a:txBody>
                    <a:bodyPr/>
                    <a:lstStyle/>
                    <a:p>
                      <a:pPr algn="ctr" fontAlgn="b"/>
                      <a:r>
                        <a:rPr lang="en-US" sz="1600" u="none" strike="noStrike" dirty="0">
                          <a:effectLst/>
                          <a:latin typeface="+mn-lt"/>
                        </a:rPr>
                        <a:t>Jul</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374</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1.84653397</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13</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15.06772</a:t>
                      </a:r>
                      <a:endParaRPr lang="en-US" sz="1600" b="0" i="0" u="none" strike="noStrike">
                        <a:solidFill>
                          <a:srgbClr val="000000"/>
                        </a:solidFill>
                        <a:effectLst/>
                        <a:latin typeface="+mn-lt"/>
                      </a:endParaRPr>
                    </a:p>
                  </a:txBody>
                  <a:tcPr marL="5745" marR="5745" marT="5745" marB="0" anchor="b"/>
                </a:tc>
                <a:extLst>
                  <a:ext uri="{0D108BD9-81ED-4DB2-BD59-A6C34878D82A}">
                    <a16:rowId xmlns:a16="http://schemas.microsoft.com/office/drawing/2014/main" val="4071625917"/>
                  </a:ext>
                </a:extLst>
              </a:tr>
              <a:tr h="316685">
                <a:tc>
                  <a:txBody>
                    <a:bodyPr/>
                    <a:lstStyle/>
                    <a:p>
                      <a:pPr algn="ctr" fontAlgn="b"/>
                      <a:r>
                        <a:rPr lang="en-US" sz="1600" u="none" strike="noStrike" dirty="0">
                          <a:effectLst/>
                          <a:latin typeface="+mn-lt"/>
                        </a:rPr>
                        <a:t>Aug</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288</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1.42402196</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10</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11.62002</a:t>
                      </a:r>
                      <a:endParaRPr lang="en-US" sz="1600" b="0" i="0" u="none" strike="noStrike">
                        <a:solidFill>
                          <a:srgbClr val="000000"/>
                        </a:solidFill>
                        <a:effectLst/>
                        <a:latin typeface="+mn-lt"/>
                      </a:endParaRPr>
                    </a:p>
                  </a:txBody>
                  <a:tcPr marL="5745" marR="5745" marT="5745" marB="0" anchor="b"/>
                </a:tc>
                <a:extLst>
                  <a:ext uri="{0D108BD9-81ED-4DB2-BD59-A6C34878D82A}">
                    <a16:rowId xmlns:a16="http://schemas.microsoft.com/office/drawing/2014/main" val="2736893407"/>
                  </a:ext>
                </a:extLst>
              </a:tr>
              <a:tr h="316685">
                <a:tc>
                  <a:txBody>
                    <a:bodyPr/>
                    <a:lstStyle/>
                    <a:p>
                      <a:pPr algn="ctr" fontAlgn="b"/>
                      <a:r>
                        <a:rPr lang="en-US" sz="1600" u="none" strike="noStrike" dirty="0">
                          <a:effectLst/>
                          <a:latin typeface="+mn-lt"/>
                        </a:rPr>
                        <a:t>Sep</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202</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0.99821551</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7</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8.145439</a:t>
                      </a:r>
                      <a:endParaRPr lang="en-US" sz="1600" b="0" i="0" u="none" strike="noStrike">
                        <a:solidFill>
                          <a:srgbClr val="000000"/>
                        </a:solidFill>
                        <a:effectLst/>
                        <a:latin typeface="+mn-lt"/>
                      </a:endParaRPr>
                    </a:p>
                  </a:txBody>
                  <a:tcPr marL="5745" marR="5745" marT="5745" marB="0" anchor="b"/>
                </a:tc>
                <a:extLst>
                  <a:ext uri="{0D108BD9-81ED-4DB2-BD59-A6C34878D82A}">
                    <a16:rowId xmlns:a16="http://schemas.microsoft.com/office/drawing/2014/main" val="1160465432"/>
                  </a:ext>
                </a:extLst>
              </a:tr>
              <a:tr h="316685">
                <a:tc>
                  <a:txBody>
                    <a:bodyPr/>
                    <a:lstStyle/>
                    <a:p>
                      <a:pPr algn="ctr" fontAlgn="b"/>
                      <a:r>
                        <a:rPr lang="en-US" sz="1600" u="none" strike="noStrike" dirty="0">
                          <a:effectLst/>
                          <a:latin typeface="+mn-lt"/>
                        </a:rPr>
                        <a:t>Oct</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136</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0.67206589</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5</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5.484058</a:t>
                      </a:r>
                      <a:endParaRPr lang="en-US" sz="1600" b="0" i="0" u="none" strike="noStrike">
                        <a:solidFill>
                          <a:srgbClr val="000000"/>
                        </a:solidFill>
                        <a:effectLst/>
                        <a:latin typeface="+mn-lt"/>
                      </a:endParaRPr>
                    </a:p>
                  </a:txBody>
                  <a:tcPr marL="5745" marR="5745" marT="5745" marB="0" anchor="b"/>
                </a:tc>
                <a:extLst>
                  <a:ext uri="{0D108BD9-81ED-4DB2-BD59-A6C34878D82A}">
                    <a16:rowId xmlns:a16="http://schemas.microsoft.com/office/drawing/2014/main" val="2513086771"/>
                  </a:ext>
                </a:extLst>
              </a:tr>
              <a:tr h="316685">
                <a:tc>
                  <a:txBody>
                    <a:bodyPr/>
                    <a:lstStyle/>
                    <a:p>
                      <a:pPr algn="ctr" fontAlgn="b"/>
                      <a:r>
                        <a:rPr lang="en-US" sz="1600" u="none" strike="noStrike" dirty="0">
                          <a:effectLst/>
                          <a:latin typeface="+mn-lt"/>
                        </a:rPr>
                        <a:t>Nov</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171</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0.84420041</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6</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6.888675</a:t>
                      </a:r>
                      <a:endParaRPr lang="en-US" sz="1600" b="0" i="0" u="none" strike="noStrike">
                        <a:solidFill>
                          <a:srgbClr val="000000"/>
                        </a:solidFill>
                        <a:effectLst/>
                        <a:latin typeface="+mn-lt"/>
                      </a:endParaRPr>
                    </a:p>
                  </a:txBody>
                  <a:tcPr marL="5745" marR="5745" marT="5745" marB="0" anchor="b"/>
                </a:tc>
                <a:extLst>
                  <a:ext uri="{0D108BD9-81ED-4DB2-BD59-A6C34878D82A}">
                    <a16:rowId xmlns:a16="http://schemas.microsoft.com/office/drawing/2014/main" val="2429751809"/>
                  </a:ext>
                </a:extLst>
              </a:tr>
              <a:tr h="316685">
                <a:tc>
                  <a:txBody>
                    <a:bodyPr/>
                    <a:lstStyle/>
                    <a:p>
                      <a:pPr algn="ctr" fontAlgn="b"/>
                      <a:r>
                        <a:rPr lang="en-US" sz="1600" u="none" strike="noStrike" dirty="0">
                          <a:effectLst/>
                          <a:latin typeface="+mn-lt"/>
                        </a:rPr>
                        <a:t>Dec</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215</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1.06163349</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7</a:t>
                      </a:r>
                      <a:endParaRPr lang="en-US" sz="1600" b="0" i="0" u="none" strike="noStrike">
                        <a:solidFill>
                          <a:srgbClr val="000000"/>
                        </a:solidFill>
                        <a:effectLst/>
                        <a:latin typeface="+mn-lt"/>
                      </a:endParaRPr>
                    </a:p>
                  </a:txBody>
                  <a:tcPr marL="5745" marR="5745" marT="5745" marB="0" anchor="b"/>
                </a:tc>
                <a:tc>
                  <a:txBody>
                    <a:bodyPr/>
                    <a:lstStyle/>
                    <a:p>
                      <a:pPr algn="ctr" fontAlgn="b"/>
                      <a:r>
                        <a:rPr lang="en-US" sz="1600" u="none" strike="noStrike">
                          <a:effectLst/>
                          <a:latin typeface="+mn-lt"/>
                        </a:rPr>
                        <a:t>8.662929</a:t>
                      </a:r>
                      <a:endParaRPr lang="en-US" sz="1600" b="0" i="0" u="none" strike="noStrike">
                        <a:solidFill>
                          <a:srgbClr val="000000"/>
                        </a:solidFill>
                        <a:effectLst/>
                        <a:latin typeface="+mn-lt"/>
                      </a:endParaRPr>
                    </a:p>
                  </a:txBody>
                  <a:tcPr marL="5745" marR="5745" marT="5745" marB="0" anchor="b"/>
                </a:tc>
                <a:extLst>
                  <a:ext uri="{0D108BD9-81ED-4DB2-BD59-A6C34878D82A}">
                    <a16:rowId xmlns:a16="http://schemas.microsoft.com/office/drawing/2014/main" val="913024923"/>
                  </a:ext>
                </a:extLst>
              </a:tr>
              <a:tr h="235580">
                <a:tc>
                  <a:txBody>
                    <a:bodyPr/>
                    <a:lstStyle/>
                    <a:p>
                      <a:pPr algn="ctr" fontAlgn="b"/>
                      <a:r>
                        <a:rPr lang="en-US" sz="1600" u="none" strike="noStrike" dirty="0">
                          <a:effectLst/>
                          <a:latin typeface="+mn-lt"/>
                        </a:rPr>
                        <a:t>Predicted Y</a:t>
                      </a:r>
                      <a:endParaRPr lang="en-US" sz="1600" b="0" i="0" u="none" strike="noStrike" dirty="0">
                        <a:solidFill>
                          <a:srgbClr val="000000"/>
                        </a:solidFill>
                        <a:effectLst/>
                        <a:latin typeface="+mn-lt"/>
                      </a:endParaRPr>
                    </a:p>
                  </a:txBody>
                  <a:tcPr marL="5745" marR="5745" marT="5745" marB="0" anchor="b"/>
                </a:tc>
                <a:tc>
                  <a:txBody>
                    <a:bodyPr/>
                    <a:lstStyle/>
                    <a:p>
                      <a:pPr algn="ctr" fontAlgn="b"/>
                      <a:r>
                        <a:rPr lang="en-US" sz="1600" u="none" strike="noStrike" dirty="0">
                          <a:effectLst/>
                          <a:latin typeface="+mn-lt"/>
                        </a:rPr>
                        <a:t>202</a:t>
                      </a:r>
                      <a:endParaRPr lang="en-US" sz="1600" b="0" i="0" u="none" strike="noStrike" dirty="0">
                        <a:solidFill>
                          <a:srgbClr val="000000"/>
                        </a:solidFill>
                        <a:effectLst/>
                        <a:latin typeface="+mn-lt"/>
                      </a:endParaRPr>
                    </a:p>
                  </a:txBody>
                  <a:tcPr marL="5745" marR="5745" marT="5745" marB="0" anchor="b"/>
                </a:tc>
                <a:tc>
                  <a:txBody>
                    <a:bodyPr/>
                    <a:lstStyle/>
                    <a:p>
                      <a:pPr algn="ctr" fontAlgn="b"/>
                      <a:endParaRPr lang="en-US" sz="1600" b="0" i="0" u="none" strike="noStrike" dirty="0">
                        <a:solidFill>
                          <a:srgbClr val="000000"/>
                        </a:solidFill>
                        <a:effectLst/>
                        <a:latin typeface="+mn-lt"/>
                      </a:endParaRPr>
                    </a:p>
                  </a:txBody>
                  <a:tcPr marL="5745" marR="5745" marT="5745" marB="0" anchor="b"/>
                </a:tc>
                <a:tc>
                  <a:txBody>
                    <a:bodyPr/>
                    <a:lstStyle/>
                    <a:p>
                      <a:pPr algn="ctr" fontAlgn="b"/>
                      <a:endParaRPr lang="en-US" sz="1600" b="0" i="0" u="none" strike="noStrike" dirty="0">
                        <a:solidFill>
                          <a:srgbClr val="000000"/>
                        </a:solidFill>
                        <a:effectLst/>
                        <a:latin typeface="+mn-lt"/>
                      </a:endParaRPr>
                    </a:p>
                  </a:txBody>
                  <a:tcPr marL="5745" marR="5745" marT="5745" marB="0" anchor="b"/>
                </a:tc>
                <a:tc>
                  <a:txBody>
                    <a:bodyPr/>
                    <a:lstStyle/>
                    <a:p>
                      <a:pPr algn="ctr" fontAlgn="b"/>
                      <a:endParaRPr lang="en-US" sz="1600" b="0" i="0" u="none" strike="noStrike" dirty="0">
                        <a:solidFill>
                          <a:srgbClr val="000000"/>
                        </a:solidFill>
                        <a:effectLst/>
                        <a:latin typeface="+mn-lt"/>
                      </a:endParaRPr>
                    </a:p>
                  </a:txBody>
                  <a:tcPr marL="5745" marR="5745" marT="5745" marB="0" anchor="b"/>
                </a:tc>
                <a:extLst>
                  <a:ext uri="{0D108BD9-81ED-4DB2-BD59-A6C34878D82A}">
                    <a16:rowId xmlns:a16="http://schemas.microsoft.com/office/drawing/2014/main" val="1890619623"/>
                  </a:ext>
                </a:extLst>
              </a:tr>
            </a:tbl>
          </a:graphicData>
        </a:graphic>
      </p:graphicFrame>
      <p:sp>
        <p:nvSpPr>
          <p:cNvPr id="14" name="Rectangle 13">
            <a:extLst>
              <a:ext uri="{FF2B5EF4-FFF2-40B4-BE49-F238E27FC236}">
                <a16:creationId xmlns:a16="http://schemas.microsoft.com/office/drawing/2014/main" id="{14AB4FD8-61A8-4F9E-A701-6FC3D43D199C}"/>
              </a:ext>
            </a:extLst>
          </p:cNvPr>
          <p:cNvSpPr/>
          <p:nvPr/>
        </p:nvSpPr>
        <p:spPr>
          <a:xfrm>
            <a:off x="135344" y="2643810"/>
            <a:ext cx="4715830" cy="34398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E134403-5110-4047-A1A9-06BD6D70FCA6}"/>
              </a:ext>
            </a:extLst>
          </p:cNvPr>
          <p:cNvSpPr txBox="1"/>
          <p:nvPr/>
        </p:nvSpPr>
        <p:spPr>
          <a:xfrm>
            <a:off x="135344" y="2800358"/>
            <a:ext cx="4715829" cy="3139321"/>
          </a:xfrm>
          <a:prstGeom prst="rect">
            <a:avLst/>
          </a:prstGeom>
          <a:noFill/>
        </p:spPr>
        <p:txBody>
          <a:bodyPr wrap="square" rtlCol="0">
            <a:spAutoFit/>
          </a:bodyPr>
          <a:lstStyle/>
          <a:p>
            <a:r>
              <a:rPr lang="en-US" b="1" dirty="0"/>
              <a:t>Forecast for vacation patrol administrative time:</a:t>
            </a:r>
          </a:p>
          <a:p>
            <a:r>
              <a:rPr lang="en-US" i="1" dirty="0"/>
              <a:t>Lowest predicted vacation patrol count: </a:t>
            </a:r>
          </a:p>
          <a:p>
            <a:r>
              <a:rPr lang="en-US" b="1" dirty="0"/>
              <a:t>February 2018</a:t>
            </a:r>
            <a:r>
              <a:rPr lang="en-US" dirty="0"/>
              <a:t>:</a:t>
            </a:r>
          </a:p>
          <a:p>
            <a:r>
              <a:rPr lang="en-US" dirty="0"/>
              <a:t>Unimproved process: 17.34 + 4.91 = 22.28 min</a:t>
            </a:r>
          </a:p>
          <a:p>
            <a:r>
              <a:rPr lang="en-US" dirty="0"/>
              <a:t>Improved process: 13.34 + 4.91 = 18.28 min</a:t>
            </a:r>
          </a:p>
          <a:p>
            <a:endParaRPr lang="en-US" i="1" dirty="0"/>
          </a:p>
          <a:p>
            <a:r>
              <a:rPr lang="en-US" i="1" dirty="0"/>
              <a:t>Highest predicted vacation patrol count</a:t>
            </a:r>
            <a:r>
              <a:rPr lang="en-US" dirty="0"/>
              <a:t>:</a:t>
            </a:r>
          </a:p>
          <a:p>
            <a:r>
              <a:rPr lang="en-US" b="1" dirty="0"/>
              <a:t>July 2018:</a:t>
            </a:r>
          </a:p>
          <a:p>
            <a:r>
              <a:rPr lang="en-US" dirty="0"/>
              <a:t>Unimproved process: 17.34 + 15.07 = </a:t>
            </a:r>
            <a:r>
              <a:rPr lang="en-US" dirty="0">
                <a:highlight>
                  <a:srgbClr val="FFFF00"/>
                </a:highlight>
              </a:rPr>
              <a:t>32.41</a:t>
            </a:r>
            <a:r>
              <a:rPr lang="en-US" dirty="0"/>
              <a:t> min</a:t>
            </a:r>
          </a:p>
          <a:p>
            <a:r>
              <a:rPr lang="en-US" dirty="0"/>
              <a:t>Improved process: 13.34 + 15.07 = 28.41 min</a:t>
            </a:r>
          </a:p>
        </p:txBody>
      </p:sp>
    </p:spTree>
    <p:extLst>
      <p:ext uri="{BB962C8B-B14F-4D97-AF65-F5344CB8AC3E}">
        <p14:creationId xmlns:p14="http://schemas.microsoft.com/office/powerpoint/2010/main" val="3186803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84A409A-26BF-476C-858A-CFA0EBFAB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Wave 5">
            <a:extLst>
              <a:ext uri="{FF2B5EF4-FFF2-40B4-BE49-F238E27FC236}">
                <a16:creationId xmlns:a16="http://schemas.microsoft.com/office/drawing/2014/main" id="{F0ECCF4C-3A73-453D-BDA6-CCD333AD40B0}"/>
              </a:ext>
            </a:extLst>
          </p:cNvPr>
          <p:cNvSpPr/>
          <p:nvPr/>
        </p:nvSpPr>
        <p:spPr>
          <a:xfrm>
            <a:off x="0" y="153957"/>
            <a:ext cx="1854696" cy="748185"/>
          </a:xfrm>
          <a:prstGeom prst="wave">
            <a:avLst/>
          </a:prstGeom>
          <a:solidFill>
            <a:srgbClr val="990033"/>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n w="0"/>
                <a:solidFill>
                  <a:schemeClr val="bg1"/>
                </a:solidFill>
              </a:rPr>
              <a:t>Control</a:t>
            </a:r>
          </a:p>
        </p:txBody>
      </p:sp>
      <p:sp>
        <p:nvSpPr>
          <p:cNvPr id="19" name="Rectangle 18">
            <a:extLst>
              <a:ext uri="{FF2B5EF4-FFF2-40B4-BE49-F238E27FC236}">
                <a16:creationId xmlns:a16="http://schemas.microsoft.com/office/drawing/2014/main" id="{3060629B-2B0F-4940-AE5F-E754E230C518}"/>
              </a:ext>
            </a:extLst>
          </p:cNvPr>
          <p:cNvSpPr/>
          <p:nvPr/>
        </p:nvSpPr>
        <p:spPr>
          <a:xfrm>
            <a:off x="325242" y="1231349"/>
            <a:ext cx="5511678" cy="4881655"/>
          </a:xfrm>
          <a:prstGeom prst="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sz="2000" b="1" dirty="0">
                <a:solidFill>
                  <a:schemeClr val="accent1">
                    <a:lumMod val="75000"/>
                  </a:schemeClr>
                </a:solidFill>
              </a:rPr>
              <a:t>Control Summary</a:t>
            </a:r>
          </a:p>
          <a:p>
            <a:pPr marL="285750" indent="-285750">
              <a:buFont typeface="Arial" panose="020B0604020202020204" pitchFamily="34" charset="0"/>
              <a:buChar char="•"/>
            </a:pPr>
            <a:r>
              <a:rPr lang="en-US" dirty="0"/>
              <a:t>Implement administrative tasks process changes by removing non value steps.</a:t>
            </a:r>
            <a:br>
              <a:rPr lang="en-US" dirty="0"/>
            </a:br>
            <a:endParaRPr lang="en-US" dirty="0"/>
          </a:p>
          <a:p>
            <a:pPr marL="285750" indent="-285750">
              <a:buFont typeface="Arial" panose="020B0604020202020204" pitchFamily="34" charset="0"/>
              <a:buChar char="•"/>
            </a:pPr>
            <a:r>
              <a:rPr lang="en-US" dirty="0"/>
              <a:t>Implement new IT solution for Phone response tasks by outsourcing phone/voicemail services and upgrading to messaging application.</a:t>
            </a:r>
            <a:br>
              <a:rPr lang="en-US" dirty="0"/>
            </a:br>
            <a:endParaRPr lang="en-US" dirty="0"/>
          </a:p>
          <a:p>
            <a:pPr marL="285750" indent="-285750">
              <a:buFont typeface="Arial" panose="020B0604020202020204" pitchFamily="34" charset="0"/>
              <a:buChar char="•"/>
            </a:pPr>
            <a:r>
              <a:rPr lang="en-US" dirty="0"/>
              <a:t>Establish monitoring and measurement system for phone/messaging tasks.</a:t>
            </a:r>
            <a:br>
              <a:rPr lang="en-US" dirty="0"/>
            </a:br>
            <a:endParaRPr lang="en-US" dirty="0"/>
          </a:p>
          <a:p>
            <a:pPr marL="285750" indent="-285750">
              <a:buFont typeface="Arial" panose="020B0604020202020204" pitchFamily="34" charset="0"/>
              <a:buChar char="•"/>
            </a:pPr>
            <a:r>
              <a:rPr lang="en-US" dirty="0"/>
              <a:t>Forecast and monitor vacation patrol data depending on seasonality factors. Implement additional monitoring during spikes in vacation patrols.</a:t>
            </a:r>
            <a:br>
              <a:rPr lang="en-US" dirty="0"/>
            </a:br>
            <a:endParaRPr lang="en-US" dirty="0"/>
          </a:p>
          <a:p>
            <a:pPr marL="285750" indent="-285750">
              <a:buFont typeface="Arial" panose="020B0604020202020204" pitchFamily="34" charset="0"/>
              <a:buChar char="•"/>
            </a:pPr>
            <a:r>
              <a:rPr lang="en-US" dirty="0"/>
              <a:t>Recalculate SQL after reasonable monitoring time.</a:t>
            </a:r>
          </a:p>
        </p:txBody>
      </p:sp>
      <p:sp>
        <p:nvSpPr>
          <p:cNvPr id="5" name="Ribbon: Tilted Up 4">
            <a:extLst>
              <a:ext uri="{FF2B5EF4-FFF2-40B4-BE49-F238E27FC236}">
                <a16:creationId xmlns:a16="http://schemas.microsoft.com/office/drawing/2014/main" id="{BEAC2983-14DD-414D-8A33-943F7E32B94D}"/>
              </a:ext>
            </a:extLst>
          </p:cNvPr>
          <p:cNvSpPr/>
          <p:nvPr/>
        </p:nvSpPr>
        <p:spPr>
          <a:xfrm>
            <a:off x="7074672" y="2678927"/>
            <a:ext cx="4516859" cy="1500145"/>
          </a:xfrm>
          <a:prstGeom prst="ribbon2">
            <a:avLst/>
          </a:prstGeom>
          <a:solidFill>
            <a:srgbClr val="FF5D5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 min = 35 extra street patrol hours per year</a:t>
            </a:r>
          </a:p>
        </p:txBody>
      </p:sp>
    </p:spTree>
    <p:extLst>
      <p:ext uri="{BB962C8B-B14F-4D97-AF65-F5344CB8AC3E}">
        <p14:creationId xmlns:p14="http://schemas.microsoft.com/office/powerpoint/2010/main" val="3932726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045088" y="110781"/>
            <a:ext cx="9933177" cy="689393"/>
          </a:xfrm>
        </p:spPr>
        <p:txBody>
          <a:bodyPr>
            <a:normAutofit/>
          </a:bodyPr>
          <a:lstStyle/>
          <a:p>
            <a:pPr algn="ctr"/>
            <a:r>
              <a:rPr lang="en-US" sz="2400" b="1" dirty="0">
                <a:ln w="0"/>
                <a:solidFill>
                  <a:srgbClr val="0070C0"/>
                </a:solidFill>
              </a:rPr>
              <a:t>Process Improvement Project: Administrative Time Reduction for Patrol Services</a:t>
            </a:r>
          </a:p>
        </p:txBody>
      </p:sp>
      <p:sp>
        <p:nvSpPr>
          <p:cNvPr id="5" name="TextBox 4">
            <a:extLst>
              <a:ext uri="{FF2B5EF4-FFF2-40B4-BE49-F238E27FC236}">
                <a16:creationId xmlns:a16="http://schemas.microsoft.com/office/drawing/2014/main" id="{25AD4F61-E023-4530-BF03-8BC2D825D0BF}"/>
              </a:ext>
            </a:extLst>
          </p:cNvPr>
          <p:cNvSpPr txBox="1"/>
          <p:nvPr/>
        </p:nvSpPr>
        <p:spPr>
          <a:xfrm>
            <a:off x="283309" y="1497701"/>
            <a:ext cx="3622771" cy="5355312"/>
          </a:xfrm>
          <a:prstGeom prst="rect">
            <a:avLst/>
          </a:prstGeom>
          <a:noFill/>
        </p:spPr>
        <p:txBody>
          <a:bodyPr wrap="square" rtlCol="0">
            <a:spAutoFit/>
          </a:bodyPr>
          <a:lstStyle/>
          <a:p>
            <a:r>
              <a:rPr lang="en-US" dirty="0"/>
              <a:t>According to a survey taken by a nonprofit organization offering additional crime prevention services for a specified neighborhood area, 80% of participated members noted that #1 objective is to provide increased street patrol coverage. It has been observed that with continuous increase in criminal activity and during certain hours, response time to incidents may be delayed, in some cases reaching to one hour until a police officer is able to arrive to the scene. By increasing off duty police coverage, immediate police presence and quick response to any incident in the area can be provided. </a:t>
            </a:r>
          </a:p>
          <a:p>
            <a:endParaRPr lang="en-US" dirty="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E5564556-59F0-4D0A-A6CD-ADF8F4D7428B}"/>
              </a:ext>
            </a:extLst>
          </p:cNvPr>
          <p:cNvSpPr txBox="1"/>
          <p:nvPr/>
        </p:nvSpPr>
        <p:spPr>
          <a:xfrm>
            <a:off x="4234068" y="1503565"/>
            <a:ext cx="3422369" cy="4801314"/>
          </a:xfrm>
          <a:prstGeom prst="rect">
            <a:avLst/>
          </a:prstGeom>
          <a:noFill/>
        </p:spPr>
        <p:txBody>
          <a:bodyPr wrap="square" rtlCol="0">
            <a:spAutoFit/>
          </a:bodyPr>
          <a:lstStyle/>
          <a:p>
            <a:r>
              <a:rPr lang="en-US" dirty="0"/>
              <a:t>The project’s goal is to decrease administrative time by 10 minutes per shift. The benefit of improved administrative process equals to 87 additional street patrol hours per year.</a:t>
            </a:r>
          </a:p>
          <a:p>
            <a:endParaRPr lang="en-US" dirty="0"/>
          </a:p>
          <a:p>
            <a:r>
              <a:rPr lang="en-US" dirty="0"/>
              <a:t>The process improvement objectives are:</a:t>
            </a:r>
          </a:p>
          <a:p>
            <a:pPr marL="285750" lvl="0" indent="-285750">
              <a:buFont typeface="Arial" panose="020B0604020202020204" pitchFamily="34" charset="0"/>
              <a:buChar char="•"/>
            </a:pPr>
            <a:r>
              <a:rPr lang="en-US" dirty="0"/>
              <a:t>Improve patrol officer’s work flow to minimize administrative tasks and increase time spent on patrolling streets. </a:t>
            </a:r>
          </a:p>
          <a:p>
            <a:pPr marL="285750" lvl="0" indent="-285750">
              <a:buFont typeface="Arial" panose="020B0604020202020204" pitchFamily="34" charset="0"/>
              <a:buChar char="•"/>
            </a:pPr>
            <a:r>
              <a:rPr lang="en-US" dirty="0"/>
              <a:t>Improve police officer communication capabilities for quicker and more productive response. </a:t>
            </a:r>
          </a:p>
        </p:txBody>
      </p:sp>
      <p:sp>
        <p:nvSpPr>
          <p:cNvPr id="8" name="Oval 7">
            <a:extLst>
              <a:ext uri="{FF2B5EF4-FFF2-40B4-BE49-F238E27FC236}">
                <a16:creationId xmlns:a16="http://schemas.microsoft.com/office/drawing/2014/main" id="{E5585411-DE61-42EC-8DAB-BA853F129791}"/>
              </a:ext>
            </a:extLst>
          </p:cNvPr>
          <p:cNvSpPr/>
          <p:nvPr/>
        </p:nvSpPr>
        <p:spPr>
          <a:xfrm>
            <a:off x="283308" y="858966"/>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1</a:t>
            </a:r>
          </a:p>
        </p:txBody>
      </p:sp>
      <p:sp>
        <p:nvSpPr>
          <p:cNvPr id="9" name="Oval 8">
            <a:extLst>
              <a:ext uri="{FF2B5EF4-FFF2-40B4-BE49-F238E27FC236}">
                <a16:creationId xmlns:a16="http://schemas.microsoft.com/office/drawing/2014/main" id="{6D1E12A6-FA7A-477F-8C87-308C5B84B139}"/>
              </a:ext>
            </a:extLst>
          </p:cNvPr>
          <p:cNvSpPr/>
          <p:nvPr/>
        </p:nvSpPr>
        <p:spPr>
          <a:xfrm>
            <a:off x="4234068" y="837158"/>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2</a:t>
            </a:r>
          </a:p>
        </p:txBody>
      </p:sp>
      <p:cxnSp>
        <p:nvCxnSpPr>
          <p:cNvPr id="10" name="Straight Connector 9">
            <a:extLst>
              <a:ext uri="{FF2B5EF4-FFF2-40B4-BE49-F238E27FC236}">
                <a16:creationId xmlns:a16="http://schemas.microsoft.com/office/drawing/2014/main" id="{1CF754BB-F342-4804-874A-DFED7AE9E0A4}"/>
              </a:ext>
            </a:extLst>
          </p:cNvPr>
          <p:cNvCxnSpPr/>
          <p:nvPr/>
        </p:nvCxnSpPr>
        <p:spPr>
          <a:xfrm>
            <a:off x="3935898" y="858966"/>
            <a:ext cx="0" cy="596265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0FF33ED8-EB48-400A-B7C4-965F09D55B3D}"/>
              </a:ext>
            </a:extLst>
          </p:cNvPr>
          <p:cNvSpPr txBox="1"/>
          <p:nvPr/>
        </p:nvSpPr>
        <p:spPr>
          <a:xfrm>
            <a:off x="966479" y="758418"/>
            <a:ext cx="3267591" cy="707886"/>
          </a:xfrm>
          <a:prstGeom prst="rect">
            <a:avLst/>
          </a:prstGeom>
          <a:noFill/>
        </p:spPr>
        <p:txBody>
          <a:bodyPr wrap="square" rtlCol="0">
            <a:spAutoFit/>
          </a:bodyPr>
          <a:lstStyle/>
          <a:p>
            <a:r>
              <a:rPr lang="en-US" sz="2000" b="1" dirty="0">
                <a:solidFill>
                  <a:schemeClr val="accent5">
                    <a:lumMod val="50000"/>
                  </a:schemeClr>
                </a:solidFill>
              </a:rPr>
              <a:t>Problem Statement:</a:t>
            </a:r>
          </a:p>
          <a:p>
            <a:r>
              <a:rPr lang="en-US" sz="2000" dirty="0">
                <a:solidFill>
                  <a:schemeClr val="accent5">
                    <a:lumMod val="50000"/>
                  </a:schemeClr>
                </a:solidFill>
              </a:rPr>
              <a:t>Increase patrol time</a:t>
            </a:r>
          </a:p>
        </p:txBody>
      </p:sp>
      <p:sp>
        <p:nvSpPr>
          <p:cNvPr id="13" name="TextBox 12">
            <a:extLst>
              <a:ext uri="{FF2B5EF4-FFF2-40B4-BE49-F238E27FC236}">
                <a16:creationId xmlns:a16="http://schemas.microsoft.com/office/drawing/2014/main" id="{B6F58F67-E958-4D80-8B43-5DBC4C636674}"/>
              </a:ext>
            </a:extLst>
          </p:cNvPr>
          <p:cNvSpPr txBox="1"/>
          <p:nvPr/>
        </p:nvSpPr>
        <p:spPr>
          <a:xfrm>
            <a:off x="4917241" y="912304"/>
            <a:ext cx="2462520" cy="400110"/>
          </a:xfrm>
          <a:prstGeom prst="rect">
            <a:avLst/>
          </a:prstGeom>
          <a:noFill/>
        </p:spPr>
        <p:txBody>
          <a:bodyPr wrap="square" rtlCol="0">
            <a:spAutoFit/>
          </a:bodyPr>
          <a:lstStyle/>
          <a:p>
            <a:r>
              <a:rPr lang="en-US" sz="2000" b="1" dirty="0">
                <a:solidFill>
                  <a:schemeClr val="accent5">
                    <a:lumMod val="50000"/>
                  </a:schemeClr>
                </a:solidFill>
              </a:rPr>
              <a:t>Goals:</a:t>
            </a:r>
          </a:p>
        </p:txBody>
      </p:sp>
      <p:cxnSp>
        <p:nvCxnSpPr>
          <p:cNvPr id="14" name="Straight Connector 13">
            <a:extLst>
              <a:ext uri="{FF2B5EF4-FFF2-40B4-BE49-F238E27FC236}">
                <a16:creationId xmlns:a16="http://schemas.microsoft.com/office/drawing/2014/main" id="{8EB03880-81AC-407D-A2E9-21477EBB3AC6}"/>
              </a:ext>
            </a:extLst>
          </p:cNvPr>
          <p:cNvCxnSpPr/>
          <p:nvPr/>
        </p:nvCxnSpPr>
        <p:spPr>
          <a:xfrm>
            <a:off x="7686261" y="858966"/>
            <a:ext cx="0" cy="5962650"/>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Oval 15">
            <a:extLst>
              <a:ext uri="{FF2B5EF4-FFF2-40B4-BE49-F238E27FC236}">
                <a16:creationId xmlns:a16="http://schemas.microsoft.com/office/drawing/2014/main" id="{60C4A363-07E7-4326-BC02-49B166949E0E}"/>
              </a:ext>
            </a:extLst>
          </p:cNvPr>
          <p:cNvSpPr/>
          <p:nvPr/>
        </p:nvSpPr>
        <p:spPr>
          <a:xfrm>
            <a:off x="7971181" y="831571"/>
            <a:ext cx="586154" cy="5759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Segoe UI" panose="020B0502040204020203" pitchFamily="34" charset="0"/>
                <a:cs typeface="Segoe UI" panose="020B0502040204020203" pitchFamily="34" charset="0"/>
              </a:rPr>
              <a:t>3</a:t>
            </a:r>
          </a:p>
        </p:txBody>
      </p:sp>
      <p:sp>
        <p:nvSpPr>
          <p:cNvPr id="17" name="Rectangle 16">
            <a:extLst>
              <a:ext uri="{FF2B5EF4-FFF2-40B4-BE49-F238E27FC236}">
                <a16:creationId xmlns:a16="http://schemas.microsoft.com/office/drawing/2014/main" id="{0A081F85-0666-4823-9406-97945D78053B}"/>
              </a:ext>
            </a:extLst>
          </p:cNvPr>
          <p:cNvSpPr/>
          <p:nvPr/>
        </p:nvSpPr>
        <p:spPr>
          <a:xfrm>
            <a:off x="7971181" y="1497701"/>
            <a:ext cx="3937511" cy="2862322"/>
          </a:xfrm>
          <a:prstGeom prst="rect">
            <a:avLst/>
          </a:prstGeom>
        </p:spPr>
        <p:txBody>
          <a:bodyPr wrap="square">
            <a:spAutoFit/>
          </a:bodyPr>
          <a:lstStyle/>
          <a:p>
            <a:r>
              <a:rPr lang="en-US" dirty="0">
                <a:ea typeface="Times New Roman" panose="02020603050405020304" pitchFamily="18" charset="0"/>
              </a:rPr>
              <a:t>Increase in patrol time will provide following benefits to the membership and community:</a:t>
            </a:r>
          </a:p>
          <a:p>
            <a:pPr marL="342900" marR="0" lvl="0" indent="-342900">
              <a:buFont typeface="+mj-lt"/>
              <a:buAutoNum type="arabicPeriod"/>
            </a:pPr>
            <a:r>
              <a:rPr lang="en-US" dirty="0">
                <a:ea typeface="Times New Roman" panose="02020603050405020304" pitchFamily="18" charset="0"/>
              </a:rPr>
              <a:t>Membership satisfaction and increase in membership retention.</a:t>
            </a:r>
          </a:p>
          <a:p>
            <a:pPr marL="342900" marR="0" lvl="0" indent="-342900">
              <a:buFont typeface="+mj-lt"/>
              <a:buAutoNum type="arabicPeriod"/>
            </a:pPr>
            <a:r>
              <a:rPr lang="en-US" dirty="0">
                <a:ea typeface="Times New Roman" panose="02020603050405020304" pitchFamily="18" charset="0"/>
              </a:rPr>
              <a:t>Decrease in police officer response time to incidents in the covered area.</a:t>
            </a:r>
          </a:p>
          <a:p>
            <a:pPr marL="342900" marR="0" lvl="0" indent="-342900">
              <a:buFont typeface="+mj-lt"/>
              <a:buAutoNum type="arabicPeriod"/>
            </a:pPr>
            <a:r>
              <a:rPr lang="en-US" dirty="0">
                <a:ea typeface="Times New Roman" panose="02020603050405020304" pitchFamily="18" charset="0"/>
              </a:rPr>
              <a:t>Decrease in criminal activity.</a:t>
            </a:r>
          </a:p>
          <a:p>
            <a:endParaRPr lang="en-US" dirty="0">
              <a:ea typeface="Times New Roman" panose="02020603050405020304" pitchFamily="18" charset="0"/>
            </a:endParaRPr>
          </a:p>
        </p:txBody>
      </p:sp>
      <p:sp>
        <p:nvSpPr>
          <p:cNvPr id="18" name="TextBox 17">
            <a:extLst>
              <a:ext uri="{FF2B5EF4-FFF2-40B4-BE49-F238E27FC236}">
                <a16:creationId xmlns:a16="http://schemas.microsoft.com/office/drawing/2014/main" id="{BF972714-F628-4308-AB5C-04DB1FE94DD7}"/>
              </a:ext>
            </a:extLst>
          </p:cNvPr>
          <p:cNvSpPr txBox="1"/>
          <p:nvPr/>
        </p:nvSpPr>
        <p:spPr>
          <a:xfrm>
            <a:off x="8710675" y="948882"/>
            <a:ext cx="3267591" cy="400110"/>
          </a:xfrm>
          <a:prstGeom prst="rect">
            <a:avLst/>
          </a:prstGeom>
          <a:noFill/>
        </p:spPr>
        <p:txBody>
          <a:bodyPr wrap="square" rtlCol="0">
            <a:spAutoFit/>
          </a:bodyPr>
          <a:lstStyle/>
          <a:p>
            <a:r>
              <a:rPr lang="en-US" sz="2000" b="1" dirty="0">
                <a:solidFill>
                  <a:schemeClr val="accent5">
                    <a:lumMod val="50000"/>
                  </a:schemeClr>
                </a:solidFill>
              </a:rPr>
              <a:t>Business Impact:</a:t>
            </a:r>
            <a:endParaRPr lang="en-US" sz="2000" dirty="0">
              <a:solidFill>
                <a:schemeClr val="accent5">
                  <a:lumMod val="50000"/>
                </a:schemeClr>
              </a:solidFill>
            </a:endParaRPr>
          </a:p>
        </p:txBody>
      </p:sp>
      <p:sp>
        <p:nvSpPr>
          <p:cNvPr id="19" name="Rectangle: Rounded Corners 18">
            <a:extLst>
              <a:ext uri="{FF2B5EF4-FFF2-40B4-BE49-F238E27FC236}">
                <a16:creationId xmlns:a16="http://schemas.microsoft.com/office/drawing/2014/main" id="{F717D7CD-30A8-4CD5-B7D0-5A14E3F11084}"/>
              </a:ext>
            </a:extLst>
          </p:cNvPr>
          <p:cNvSpPr/>
          <p:nvPr/>
        </p:nvSpPr>
        <p:spPr>
          <a:xfrm>
            <a:off x="7923952" y="4378162"/>
            <a:ext cx="4031968" cy="135877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dirty="0">
                <a:solidFill>
                  <a:schemeClr val="bg1"/>
                </a:solidFill>
              </a:rPr>
              <a:t>The project boundaries are limited to decreasing administrative time within pre-determined patrol tasks. </a:t>
            </a:r>
            <a:endParaRPr lang="en-US" sz="2400" dirty="0">
              <a:solidFill>
                <a:schemeClr val="bg1"/>
              </a:solidFill>
              <a:effectLst>
                <a:outerShdw blurRad="38100" dist="38100" dir="2700000" algn="tl">
                  <a:srgbClr val="000000">
                    <a:alpha val="43137"/>
                  </a:srgbClr>
                </a:outerShdw>
              </a:effectLst>
            </a:endParaRPr>
          </a:p>
        </p:txBody>
      </p:sp>
      <p:sp>
        <p:nvSpPr>
          <p:cNvPr id="20" name="Wave 19">
            <a:extLst>
              <a:ext uri="{FF2B5EF4-FFF2-40B4-BE49-F238E27FC236}">
                <a16:creationId xmlns:a16="http://schemas.microsoft.com/office/drawing/2014/main" id="{5330DBF1-8358-48FD-9A6B-86D7F3441248}"/>
              </a:ext>
            </a:extLst>
          </p:cNvPr>
          <p:cNvSpPr/>
          <p:nvPr/>
        </p:nvSpPr>
        <p:spPr>
          <a:xfrm>
            <a:off x="39131" y="10233"/>
            <a:ext cx="1854696" cy="748185"/>
          </a:xfrm>
          <a:prstGeom prst="wave">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n w="0"/>
                <a:solidFill>
                  <a:schemeClr val="bg1"/>
                </a:solidFill>
              </a:rPr>
              <a:t>Define</a:t>
            </a:r>
          </a:p>
        </p:txBody>
      </p:sp>
    </p:spTree>
    <p:extLst>
      <p:ext uri="{BB962C8B-B14F-4D97-AF65-F5344CB8AC3E}">
        <p14:creationId xmlns:p14="http://schemas.microsoft.com/office/powerpoint/2010/main" val="15349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graphicFrame>
        <p:nvGraphicFramePr>
          <p:cNvPr id="11" name="Content Placeholder 10">
            <a:extLst>
              <a:ext uri="{FF2B5EF4-FFF2-40B4-BE49-F238E27FC236}">
                <a16:creationId xmlns:a16="http://schemas.microsoft.com/office/drawing/2014/main" id="{3C10E61C-45EB-4B31-82FE-EA733E0C9267}"/>
              </a:ext>
            </a:extLst>
          </p:cNvPr>
          <p:cNvGraphicFramePr>
            <a:graphicFrameLocks noGrp="1"/>
          </p:cNvGraphicFramePr>
          <p:nvPr>
            <p:ph idx="4294967295"/>
            <p:extLst>
              <p:ext uri="{D42A27DB-BD31-4B8C-83A1-F6EECF244321}">
                <p14:modId xmlns:p14="http://schemas.microsoft.com/office/powerpoint/2010/main" val="2152143305"/>
              </p:ext>
            </p:extLst>
          </p:nvPr>
        </p:nvGraphicFramePr>
        <p:xfrm>
          <a:off x="4576668" y="633018"/>
          <a:ext cx="7593397" cy="4674621"/>
        </p:xfrm>
        <a:graphic>
          <a:graphicData uri="http://schemas.openxmlformats.org/drawingml/2006/table">
            <a:tbl>
              <a:tblPr firstRow="1" firstCol="1" bandRow="1">
                <a:tableStyleId>{5C22544A-7EE6-4342-B048-85BDC9FD1C3A}</a:tableStyleId>
              </a:tblPr>
              <a:tblGrid>
                <a:gridCol w="3076462">
                  <a:extLst>
                    <a:ext uri="{9D8B030D-6E8A-4147-A177-3AD203B41FA5}">
                      <a16:colId xmlns:a16="http://schemas.microsoft.com/office/drawing/2014/main" val="1917930492"/>
                    </a:ext>
                  </a:extLst>
                </a:gridCol>
                <a:gridCol w="1974518">
                  <a:extLst>
                    <a:ext uri="{9D8B030D-6E8A-4147-A177-3AD203B41FA5}">
                      <a16:colId xmlns:a16="http://schemas.microsoft.com/office/drawing/2014/main" val="610780538"/>
                    </a:ext>
                  </a:extLst>
                </a:gridCol>
                <a:gridCol w="2542417">
                  <a:extLst>
                    <a:ext uri="{9D8B030D-6E8A-4147-A177-3AD203B41FA5}">
                      <a16:colId xmlns:a16="http://schemas.microsoft.com/office/drawing/2014/main" val="3632447290"/>
                    </a:ext>
                  </a:extLst>
                </a:gridCol>
              </a:tblGrid>
              <a:tr h="357327">
                <a:tc>
                  <a:txBody>
                    <a:bodyPr/>
                    <a:lstStyle/>
                    <a:p>
                      <a:pPr marL="0" marR="0"/>
                      <a:r>
                        <a:rPr lang="en-US" sz="1600" dirty="0">
                          <a:effectLst/>
                        </a:rPr>
                        <a:t>Questions About Process</a:t>
                      </a:r>
                      <a:endParaRPr lang="en-US" sz="1600" dirty="0">
                        <a:effectLst/>
                        <a:latin typeface="Corbel" panose="020B0503020204020204" pitchFamily="34" charset="0"/>
                        <a:ea typeface="Times New Roman" panose="02020603050405020304" pitchFamily="18" charset="0"/>
                      </a:endParaRPr>
                    </a:p>
                  </a:txBody>
                  <a:tcPr marL="12745" marR="12745" marT="0" marB="0"/>
                </a:tc>
                <a:tc>
                  <a:txBody>
                    <a:bodyPr/>
                    <a:lstStyle/>
                    <a:p>
                      <a:pPr marL="0" marR="0"/>
                      <a:r>
                        <a:rPr lang="en-US" sz="1800" dirty="0">
                          <a:effectLst/>
                        </a:rPr>
                        <a:t>X Variables</a:t>
                      </a:r>
                      <a:endParaRPr lang="en-US" sz="1800" dirty="0">
                        <a:effectLst/>
                        <a:latin typeface="Corbel" panose="020B0503020204020204" pitchFamily="34" charset="0"/>
                        <a:ea typeface="Times New Roman" panose="02020603050405020304" pitchFamily="18" charset="0"/>
                      </a:endParaRPr>
                    </a:p>
                  </a:txBody>
                  <a:tcPr marL="12745" marR="12745" marT="0" marB="0"/>
                </a:tc>
                <a:tc>
                  <a:txBody>
                    <a:bodyPr/>
                    <a:lstStyle/>
                    <a:p>
                      <a:pPr marL="0" marR="0"/>
                      <a:r>
                        <a:rPr lang="en-US" sz="1800">
                          <a:effectLst/>
                        </a:rPr>
                        <a:t>Measurements</a:t>
                      </a:r>
                      <a:endParaRPr lang="en-US" sz="1800">
                        <a:effectLst/>
                        <a:latin typeface="Corbel" panose="020B0503020204020204" pitchFamily="34" charset="0"/>
                        <a:ea typeface="Times New Roman" panose="02020603050405020304" pitchFamily="18" charset="0"/>
                      </a:endParaRPr>
                    </a:p>
                  </a:txBody>
                  <a:tcPr marL="12745" marR="12745" marT="0" marB="0"/>
                </a:tc>
                <a:extLst>
                  <a:ext uri="{0D108BD9-81ED-4DB2-BD59-A6C34878D82A}">
                    <a16:rowId xmlns:a16="http://schemas.microsoft.com/office/drawing/2014/main" val="1504643087"/>
                  </a:ext>
                </a:extLst>
              </a:tr>
              <a:tr h="734195">
                <a:tc>
                  <a:txBody>
                    <a:bodyPr/>
                    <a:lstStyle/>
                    <a:p>
                      <a:pPr marL="0" marR="0"/>
                      <a:r>
                        <a:rPr lang="en-US" sz="1600" dirty="0">
                          <a:effectLst/>
                        </a:rPr>
                        <a:t>How much time is spent on fixed administrative tasks?</a:t>
                      </a:r>
                      <a:endParaRPr lang="en-US" sz="1600" dirty="0">
                        <a:effectLst/>
                        <a:latin typeface="Corbel" panose="020B0503020204020204" pitchFamily="34" charset="0"/>
                        <a:ea typeface="Times New Roman" panose="02020603050405020304" pitchFamily="18" charset="0"/>
                      </a:endParaRPr>
                    </a:p>
                  </a:txBody>
                  <a:tcPr marL="12745" marR="12745" marT="0" marB="0">
                    <a:solidFill>
                      <a:schemeClr val="tx2">
                        <a:lumMod val="60000"/>
                        <a:lumOff val="40000"/>
                      </a:schemeClr>
                    </a:solidFill>
                  </a:tcPr>
                </a:tc>
                <a:tc>
                  <a:txBody>
                    <a:bodyPr/>
                    <a:lstStyle/>
                    <a:p>
                      <a:pPr marL="0" marR="0"/>
                      <a:r>
                        <a:rPr lang="en-US" sz="1600" dirty="0">
                          <a:effectLst/>
                        </a:rPr>
                        <a:t>Fixed administrative time</a:t>
                      </a:r>
                      <a:endParaRPr lang="en-US" sz="1600" dirty="0">
                        <a:effectLst/>
                        <a:latin typeface="Corbel" panose="020B0503020204020204" pitchFamily="34" charset="0"/>
                        <a:ea typeface="Times New Roman" panose="02020603050405020304" pitchFamily="18" charset="0"/>
                      </a:endParaRPr>
                    </a:p>
                  </a:txBody>
                  <a:tcPr marL="12745" marR="12745" marT="0" marB="0"/>
                </a:tc>
                <a:tc>
                  <a:txBody>
                    <a:bodyPr/>
                    <a:lstStyle/>
                    <a:p>
                      <a:pPr marL="0" marR="0"/>
                      <a:r>
                        <a:rPr lang="en-US" sz="1600" dirty="0">
                          <a:effectLst/>
                        </a:rPr>
                        <a:t>Time in minutes</a:t>
                      </a:r>
                      <a:endParaRPr lang="en-US" sz="1600" dirty="0">
                        <a:effectLst/>
                        <a:latin typeface="Corbel" panose="020B0503020204020204" pitchFamily="34" charset="0"/>
                        <a:ea typeface="Times New Roman" panose="02020603050405020304" pitchFamily="18" charset="0"/>
                      </a:endParaRPr>
                    </a:p>
                  </a:txBody>
                  <a:tcPr marL="12745" marR="12745" marT="0" marB="0"/>
                </a:tc>
                <a:extLst>
                  <a:ext uri="{0D108BD9-81ED-4DB2-BD59-A6C34878D82A}">
                    <a16:rowId xmlns:a16="http://schemas.microsoft.com/office/drawing/2014/main" val="1021622091"/>
                  </a:ext>
                </a:extLst>
              </a:tr>
              <a:tr h="1144564">
                <a:tc>
                  <a:txBody>
                    <a:bodyPr/>
                    <a:lstStyle/>
                    <a:p>
                      <a:pPr marL="0" marR="0"/>
                      <a:r>
                        <a:rPr lang="en-US" sz="1600" dirty="0">
                          <a:effectLst/>
                          <a:latin typeface="Corbel" panose="020B0503020204020204" pitchFamily="34" charset="0"/>
                          <a:ea typeface="Times New Roman" panose="02020603050405020304" pitchFamily="18" charset="0"/>
                        </a:rPr>
                        <a:t>How much time is spent on vacation patrol administrative tasks (logging vacation patrol reports)?</a:t>
                      </a:r>
                    </a:p>
                  </a:txBody>
                  <a:tcPr marL="12745" marR="12745" marT="0" marB="0">
                    <a:solidFill>
                      <a:schemeClr val="tx2">
                        <a:lumMod val="60000"/>
                        <a:lumOff val="40000"/>
                      </a:schemeClr>
                    </a:solidFill>
                  </a:tcPr>
                </a:tc>
                <a:tc>
                  <a:txBody>
                    <a:bodyPr/>
                    <a:lstStyle/>
                    <a:p>
                      <a:pPr marL="0" marR="0"/>
                      <a:r>
                        <a:rPr lang="en-US" sz="1600" dirty="0">
                          <a:effectLst/>
                        </a:rPr>
                        <a:t>Time spent on vacation patrol tasks</a:t>
                      </a:r>
                      <a:endParaRPr lang="en-US" sz="1600" dirty="0">
                        <a:effectLst/>
                        <a:latin typeface="Corbel" panose="020B0503020204020204" pitchFamily="34" charset="0"/>
                        <a:ea typeface="Times New Roman" panose="02020603050405020304" pitchFamily="18" charset="0"/>
                      </a:endParaRPr>
                    </a:p>
                  </a:txBody>
                  <a:tcPr marL="12745" marR="12745" marT="0" marB="0"/>
                </a:tc>
                <a:tc>
                  <a:txBody>
                    <a:bodyPr/>
                    <a:lstStyle/>
                    <a:p>
                      <a:pPr marL="0" marR="0"/>
                      <a:r>
                        <a:rPr lang="en-US" sz="1600" dirty="0">
                          <a:effectLst/>
                        </a:rPr>
                        <a:t>Time in minutes</a:t>
                      </a:r>
                      <a:endParaRPr lang="en-US" sz="1600" dirty="0">
                        <a:effectLst/>
                        <a:latin typeface="Corbel" panose="020B0503020204020204" pitchFamily="34" charset="0"/>
                        <a:ea typeface="Times New Roman" panose="02020603050405020304" pitchFamily="18" charset="0"/>
                      </a:endParaRPr>
                    </a:p>
                  </a:txBody>
                  <a:tcPr marL="12745" marR="12745" marT="0" marB="0"/>
                </a:tc>
                <a:extLst>
                  <a:ext uri="{0D108BD9-81ED-4DB2-BD59-A6C34878D82A}">
                    <a16:rowId xmlns:a16="http://schemas.microsoft.com/office/drawing/2014/main" val="2567748760"/>
                  </a:ext>
                </a:extLst>
              </a:tr>
              <a:tr h="696359">
                <a:tc>
                  <a:txBody>
                    <a:bodyPr/>
                    <a:lstStyle/>
                    <a:p>
                      <a:pPr marL="0" marR="0"/>
                      <a:r>
                        <a:rPr lang="en-US" sz="1600" dirty="0">
                          <a:effectLst/>
                        </a:rPr>
                        <a:t>How many vacation patrols per year?</a:t>
                      </a:r>
                      <a:endParaRPr lang="en-US" sz="1600" dirty="0">
                        <a:effectLst/>
                        <a:latin typeface="Corbel" panose="020B0503020204020204" pitchFamily="34" charset="0"/>
                        <a:ea typeface="Times New Roman" panose="02020603050405020304" pitchFamily="18" charset="0"/>
                      </a:endParaRPr>
                    </a:p>
                  </a:txBody>
                  <a:tcPr marL="12745" marR="12745" marT="0" marB="0">
                    <a:solidFill>
                      <a:schemeClr val="tx2">
                        <a:lumMod val="60000"/>
                        <a:lumOff val="40000"/>
                      </a:schemeClr>
                    </a:solidFill>
                  </a:tcPr>
                </a:tc>
                <a:tc>
                  <a:txBody>
                    <a:bodyPr/>
                    <a:lstStyle/>
                    <a:p>
                      <a:pPr marL="0" marR="0"/>
                      <a:r>
                        <a:rPr lang="en-US" sz="1600" dirty="0">
                          <a:effectLst/>
                        </a:rPr>
                        <a:t>Vacation patrols per year</a:t>
                      </a:r>
                      <a:endParaRPr lang="en-US" sz="1600" dirty="0">
                        <a:effectLst/>
                        <a:latin typeface="Corbel" panose="020B0503020204020204" pitchFamily="34" charset="0"/>
                        <a:ea typeface="Times New Roman" panose="02020603050405020304" pitchFamily="18" charset="0"/>
                      </a:endParaRPr>
                    </a:p>
                  </a:txBody>
                  <a:tcPr marL="12745" marR="12745" marT="0" marB="0"/>
                </a:tc>
                <a:tc>
                  <a:txBody>
                    <a:bodyPr/>
                    <a:lstStyle/>
                    <a:p>
                      <a:pPr marL="0" marR="0"/>
                      <a:r>
                        <a:rPr lang="en-US" sz="1600" dirty="0">
                          <a:effectLst/>
                        </a:rPr>
                        <a:t>Number of vacation patrols per year</a:t>
                      </a:r>
                      <a:endParaRPr lang="en-US" sz="1600" dirty="0">
                        <a:effectLst/>
                        <a:latin typeface="Corbel" panose="020B0503020204020204" pitchFamily="34" charset="0"/>
                        <a:ea typeface="Times New Roman" panose="02020603050405020304" pitchFamily="18" charset="0"/>
                      </a:endParaRPr>
                    </a:p>
                  </a:txBody>
                  <a:tcPr marL="12745" marR="12745" marT="0" marB="0"/>
                </a:tc>
                <a:extLst>
                  <a:ext uri="{0D108BD9-81ED-4DB2-BD59-A6C34878D82A}">
                    <a16:rowId xmlns:a16="http://schemas.microsoft.com/office/drawing/2014/main" val="367276866"/>
                  </a:ext>
                </a:extLst>
              </a:tr>
              <a:tr h="653316">
                <a:tc>
                  <a:txBody>
                    <a:bodyPr/>
                    <a:lstStyle/>
                    <a:p>
                      <a:pPr marL="0" marR="0"/>
                      <a:r>
                        <a:rPr lang="en-US" sz="1600" dirty="0">
                          <a:effectLst/>
                        </a:rPr>
                        <a:t>Is vacation patrol vary by time of the year?</a:t>
                      </a:r>
                      <a:endParaRPr lang="en-US" sz="1600" dirty="0">
                        <a:effectLst/>
                        <a:latin typeface="Corbel" panose="020B0503020204020204" pitchFamily="34" charset="0"/>
                        <a:ea typeface="Times New Roman" panose="02020603050405020304" pitchFamily="18" charset="0"/>
                      </a:endParaRPr>
                    </a:p>
                  </a:txBody>
                  <a:tcPr marL="12745" marR="12745" marT="0" marB="0">
                    <a:solidFill>
                      <a:schemeClr val="tx2">
                        <a:lumMod val="60000"/>
                        <a:lumOff val="40000"/>
                      </a:schemeClr>
                    </a:solidFill>
                  </a:tcPr>
                </a:tc>
                <a:tc>
                  <a:txBody>
                    <a:bodyPr/>
                    <a:lstStyle/>
                    <a:p>
                      <a:pPr marL="0" marR="0"/>
                      <a:r>
                        <a:rPr lang="en-US" sz="1600" dirty="0">
                          <a:effectLst/>
                        </a:rPr>
                        <a:t>Vacation patrols per month</a:t>
                      </a:r>
                      <a:endParaRPr lang="en-US" sz="1600" dirty="0">
                        <a:effectLst/>
                        <a:latin typeface="Corbel" panose="020B0503020204020204" pitchFamily="34" charset="0"/>
                        <a:ea typeface="Times New Roman" panose="02020603050405020304" pitchFamily="18" charset="0"/>
                      </a:endParaRPr>
                    </a:p>
                  </a:txBody>
                  <a:tcPr marL="12745" marR="12745" marT="0" marB="0"/>
                </a:tc>
                <a:tc>
                  <a:txBody>
                    <a:bodyPr/>
                    <a:lstStyle/>
                    <a:p>
                      <a:pPr marL="0" marR="0"/>
                      <a:r>
                        <a:rPr lang="en-US" sz="1600" dirty="0">
                          <a:effectLst/>
                        </a:rPr>
                        <a:t>Number of individual vacation patrols per month</a:t>
                      </a:r>
                      <a:endParaRPr lang="en-US" sz="1600" dirty="0">
                        <a:effectLst/>
                        <a:latin typeface="Corbel" panose="020B0503020204020204" pitchFamily="34" charset="0"/>
                        <a:ea typeface="Times New Roman" panose="02020603050405020304" pitchFamily="18" charset="0"/>
                      </a:endParaRPr>
                    </a:p>
                  </a:txBody>
                  <a:tcPr marL="12745" marR="12745" marT="0" marB="0"/>
                </a:tc>
                <a:extLst>
                  <a:ext uri="{0D108BD9-81ED-4DB2-BD59-A6C34878D82A}">
                    <a16:rowId xmlns:a16="http://schemas.microsoft.com/office/drawing/2014/main" val="2292077553"/>
                  </a:ext>
                </a:extLst>
              </a:tr>
              <a:tr h="435544">
                <a:tc>
                  <a:txBody>
                    <a:bodyPr/>
                    <a:lstStyle/>
                    <a:p>
                      <a:pPr marL="0" marR="0"/>
                      <a:r>
                        <a:rPr lang="en-US" sz="1600" dirty="0">
                          <a:effectLst/>
                        </a:rPr>
                        <a:t>*How many calls per year?</a:t>
                      </a:r>
                      <a:endParaRPr lang="en-US" sz="1600" dirty="0">
                        <a:effectLst/>
                        <a:latin typeface="Corbel" panose="020B0503020204020204" pitchFamily="34" charset="0"/>
                        <a:ea typeface="Times New Roman" panose="02020603050405020304" pitchFamily="18" charset="0"/>
                      </a:endParaRPr>
                    </a:p>
                  </a:txBody>
                  <a:tcPr marL="12745" marR="12745" marT="0" marB="0">
                    <a:solidFill>
                      <a:schemeClr val="tx2">
                        <a:lumMod val="60000"/>
                        <a:lumOff val="40000"/>
                      </a:schemeClr>
                    </a:solidFill>
                  </a:tcPr>
                </a:tc>
                <a:tc>
                  <a:txBody>
                    <a:bodyPr/>
                    <a:lstStyle/>
                    <a:p>
                      <a:pPr marL="0" marR="0"/>
                      <a:r>
                        <a:rPr lang="en-US" sz="1600" dirty="0">
                          <a:effectLst/>
                        </a:rPr>
                        <a:t>Number of calls</a:t>
                      </a:r>
                      <a:endParaRPr lang="en-US" sz="1600" dirty="0">
                        <a:effectLst/>
                        <a:latin typeface="Corbel" panose="020B0503020204020204" pitchFamily="34" charset="0"/>
                        <a:ea typeface="Times New Roman" panose="02020603050405020304" pitchFamily="18" charset="0"/>
                      </a:endParaRPr>
                    </a:p>
                  </a:txBody>
                  <a:tcPr marL="12745" marR="12745" marT="0" marB="0"/>
                </a:tc>
                <a:tc>
                  <a:txBody>
                    <a:bodyPr/>
                    <a:lstStyle/>
                    <a:p>
                      <a:pPr marL="0" marR="0"/>
                      <a:r>
                        <a:rPr lang="en-US" sz="1600" dirty="0">
                          <a:effectLst/>
                        </a:rPr>
                        <a:t>Number of calls per year</a:t>
                      </a:r>
                      <a:endParaRPr lang="en-US" sz="1600" dirty="0">
                        <a:effectLst/>
                        <a:latin typeface="Corbel" panose="020B0503020204020204" pitchFamily="34" charset="0"/>
                        <a:ea typeface="Times New Roman" panose="02020603050405020304" pitchFamily="18" charset="0"/>
                      </a:endParaRPr>
                    </a:p>
                  </a:txBody>
                  <a:tcPr marL="12745" marR="12745" marT="0" marB="0"/>
                </a:tc>
                <a:extLst>
                  <a:ext uri="{0D108BD9-81ED-4DB2-BD59-A6C34878D82A}">
                    <a16:rowId xmlns:a16="http://schemas.microsoft.com/office/drawing/2014/main" val="19957825"/>
                  </a:ext>
                </a:extLst>
              </a:tr>
              <a:tr h="653316">
                <a:tc>
                  <a:txBody>
                    <a:bodyPr/>
                    <a:lstStyle/>
                    <a:p>
                      <a:pPr marL="0" marR="0"/>
                      <a:r>
                        <a:rPr lang="en-US" sz="1600" dirty="0">
                          <a:effectLst/>
                          <a:latin typeface="+mn-lt"/>
                          <a:ea typeface="Times New Roman" panose="02020603050405020304" pitchFamily="18" charset="0"/>
                        </a:rPr>
                        <a:t>*Do calls vary by time of the year?</a:t>
                      </a:r>
                    </a:p>
                  </a:txBody>
                  <a:tcPr marL="12745" marR="12745" marT="0" marB="0">
                    <a:solidFill>
                      <a:schemeClr val="tx2">
                        <a:lumMod val="60000"/>
                        <a:lumOff val="40000"/>
                      </a:schemeClr>
                    </a:solidFill>
                  </a:tcPr>
                </a:tc>
                <a:tc>
                  <a:txBody>
                    <a:bodyPr/>
                    <a:lstStyle/>
                    <a:p>
                      <a:pPr marL="0" marR="0"/>
                      <a:r>
                        <a:rPr lang="en-US" sz="1600" dirty="0">
                          <a:effectLst/>
                          <a:latin typeface="+mn-lt"/>
                        </a:rPr>
                        <a:t>Calls per month</a:t>
                      </a:r>
                      <a:endParaRPr lang="en-US" sz="1600" dirty="0">
                        <a:effectLst/>
                        <a:latin typeface="+mn-lt"/>
                        <a:ea typeface="Times New Roman" panose="02020603050405020304" pitchFamily="18" charset="0"/>
                      </a:endParaRPr>
                    </a:p>
                  </a:txBody>
                  <a:tcPr marL="12745" marR="12745" marT="0" marB="0"/>
                </a:tc>
                <a:tc>
                  <a:txBody>
                    <a:bodyPr/>
                    <a:lstStyle/>
                    <a:p>
                      <a:pPr marL="0" marR="0"/>
                      <a:r>
                        <a:rPr lang="en-US" sz="1600" dirty="0">
                          <a:effectLst/>
                          <a:latin typeface="+mn-lt"/>
                        </a:rPr>
                        <a:t>Number of calls per month</a:t>
                      </a:r>
                      <a:endParaRPr lang="en-US" sz="1600" dirty="0">
                        <a:effectLst/>
                        <a:latin typeface="+mn-lt"/>
                        <a:ea typeface="Times New Roman" panose="02020603050405020304" pitchFamily="18" charset="0"/>
                      </a:endParaRPr>
                    </a:p>
                  </a:txBody>
                  <a:tcPr marL="12745" marR="12745" marT="0" marB="0"/>
                </a:tc>
                <a:extLst>
                  <a:ext uri="{0D108BD9-81ED-4DB2-BD59-A6C34878D82A}">
                    <a16:rowId xmlns:a16="http://schemas.microsoft.com/office/drawing/2014/main" val="108170459"/>
                  </a:ext>
                </a:extLst>
              </a:tr>
            </a:tbl>
          </a:graphicData>
        </a:graphic>
      </p:graphicFrame>
      <p:sp>
        <p:nvSpPr>
          <p:cNvPr id="5" name="Title 4">
            <a:extLst>
              <a:ext uri="{FF2B5EF4-FFF2-40B4-BE49-F238E27FC236}">
                <a16:creationId xmlns:a16="http://schemas.microsoft.com/office/drawing/2014/main" id="{F6C7D550-7D37-462E-AFC9-BF655C09EC5E}"/>
              </a:ext>
            </a:extLst>
          </p:cNvPr>
          <p:cNvSpPr>
            <a:spLocks noGrp="1"/>
          </p:cNvSpPr>
          <p:nvPr>
            <p:ph type="title"/>
          </p:nvPr>
        </p:nvSpPr>
        <p:spPr>
          <a:xfrm>
            <a:off x="6797472" y="9106"/>
            <a:ext cx="4913243" cy="715616"/>
          </a:xfrm>
        </p:spPr>
        <p:txBody>
          <a:bodyPr>
            <a:normAutofit/>
          </a:bodyPr>
          <a:lstStyle/>
          <a:p>
            <a:r>
              <a:rPr lang="en-US" sz="2000" b="1" dirty="0">
                <a:solidFill>
                  <a:schemeClr val="accent5">
                    <a:lumMod val="75000"/>
                  </a:schemeClr>
                </a:solidFill>
                <a:latin typeface="+mn-lt"/>
              </a:rPr>
              <a:t>Data Stratification Tree</a:t>
            </a:r>
          </a:p>
        </p:txBody>
      </p:sp>
      <p:sp>
        <p:nvSpPr>
          <p:cNvPr id="12" name="Rectangle 1">
            <a:extLst>
              <a:ext uri="{FF2B5EF4-FFF2-40B4-BE49-F238E27FC236}">
                <a16:creationId xmlns:a16="http://schemas.microsoft.com/office/drawing/2014/main" id="{82DE386A-C934-4B2D-97E7-9F961BB6F848}"/>
              </a:ext>
            </a:extLst>
          </p:cNvPr>
          <p:cNvSpPr>
            <a:spLocks noChangeArrowheads="1"/>
          </p:cNvSpPr>
          <p:nvPr/>
        </p:nvSpPr>
        <p:spPr bwMode="auto">
          <a:xfrm>
            <a:off x="-13563933" y="6034673"/>
            <a:ext cx="670093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44D6E"/>
                </a:solidFill>
                <a:effectLst/>
                <a:latin typeface="Arial" panose="020B0604020202020204" pitchFamily="34" charset="0"/>
                <a:ea typeface="Times New Roman" panose="02020603050405020304" pitchFamily="18" charset="0"/>
              </a:rPr>
              <a:t>Data Stratification Tree / y=f(x)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9" name="Diagram 18">
            <a:extLst>
              <a:ext uri="{FF2B5EF4-FFF2-40B4-BE49-F238E27FC236}">
                <a16:creationId xmlns:a16="http://schemas.microsoft.com/office/drawing/2014/main" id="{04301CB5-AEA7-43F5-A718-06A6242A9D53}"/>
              </a:ext>
            </a:extLst>
          </p:cNvPr>
          <p:cNvGraphicFramePr/>
          <p:nvPr>
            <p:extLst>
              <p:ext uri="{D42A27DB-BD31-4B8C-83A1-F6EECF244321}">
                <p14:modId xmlns:p14="http://schemas.microsoft.com/office/powerpoint/2010/main" val="3054535595"/>
              </p:ext>
            </p:extLst>
          </p:nvPr>
        </p:nvGraphicFramePr>
        <p:xfrm>
          <a:off x="-10967" y="1505334"/>
          <a:ext cx="4507996" cy="38023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Rectangle 1">
            <a:extLst>
              <a:ext uri="{FF2B5EF4-FFF2-40B4-BE49-F238E27FC236}">
                <a16:creationId xmlns:a16="http://schemas.microsoft.com/office/drawing/2014/main" id="{21F05795-890E-4255-A701-C1677F19931B}"/>
              </a:ext>
            </a:extLst>
          </p:cNvPr>
          <p:cNvSpPr/>
          <p:nvPr/>
        </p:nvSpPr>
        <p:spPr>
          <a:xfrm>
            <a:off x="106326" y="861706"/>
            <a:ext cx="4423604" cy="527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Administrative Time (Y)</a:t>
            </a:r>
          </a:p>
        </p:txBody>
      </p:sp>
      <p:sp>
        <p:nvSpPr>
          <p:cNvPr id="3" name="Arrow: Down 2">
            <a:extLst>
              <a:ext uri="{FF2B5EF4-FFF2-40B4-BE49-F238E27FC236}">
                <a16:creationId xmlns:a16="http://schemas.microsoft.com/office/drawing/2014/main" id="{A47F666F-412B-49CA-A378-F7A0CF40DD22}"/>
              </a:ext>
            </a:extLst>
          </p:cNvPr>
          <p:cNvSpPr/>
          <p:nvPr/>
        </p:nvSpPr>
        <p:spPr>
          <a:xfrm>
            <a:off x="1860698" y="1401272"/>
            <a:ext cx="627321" cy="337744"/>
          </a:xfrm>
          <a:prstGeom prst="downArrow">
            <a:avLst/>
          </a:prstGeom>
          <a:solidFill>
            <a:srgbClr val="C0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FDC2CC-92CA-4BCB-B245-C3B3064501C6}"/>
              </a:ext>
            </a:extLst>
          </p:cNvPr>
          <p:cNvSpPr txBox="1"/>
          <p:nvPr/>
        </p:nvSpPr>
        <p:spPr>
          <a:xfrm>
            <a:off x="21934" y="2076427"/>
            <a:ext cx="960096" cy="461665"/>
          </a:xfrm>
          <a:prstGeom prst="rect">
            <a:avLst/>
          </a:prstGeom>
          <a:noFill/>
        </p:spPr>
        <p:txBody>
          <a:bodyPr wrap="square" rtlCol="0">
            <a:spAutoFit/>
          </a:bodyPr>
          <a:lstStyle/>
          <a:p>
            <a:pPr algn="ctr"/>
            <a:r>
              <a:rPr lang="en-US" sz="1200" dirty="0"/>
              <a:t>Low Impact</a:t>
            </a:r>
          </a:p>
          <a:p>
            <a:pPr algn="ctr"/>
            <a:r>
              <a:rPr lang="en-US" sz="1200" dirty="0"/>
              <a:t>Fixed</a:t>
            </a:r>
          </a:p>
        </p:txBody>
      </p:sp>
      <p:sp>
        <p:nvSpPr>
          <p:cNvPr id="13" name="TextBox 12">
            <a:extLst>
              <a:ext uri="{FF2B5EF4-FFF2-40B4-BE49-F238E27FC236}">
                <a16:creationId xmlns:a16="http://schemas.microsoft.com/office/drawing/2014/main" id="{61F92F87-C96C-4469-874B-0FBADE343087}"/>
              </a:ext>
            </a:extLst>
          </p:cNvPr>
          <p:cNvSpPr txBox="1"/>
          <p:nvPr/>
        </p:nvSpPr>
        <p:spPr>
          <a:xfrm>
            <a:off x="318444" y="3198167"/>
            <a:ext cx="960096" cy="461665"/>
          </a:xfrm>
          <a:prstGeom prst="rect">
            <a:avLst/>
          </a:prstGeom>
          <a:noFill/>
        </p:spPr>
        <p:txBody>
          <a:bodyPr wrap="square" rtlCol="0">
            <a:spAutoFit/>
          </a:bodyPr>
          <a:lstStyle/>
          <a:p>
            <a:pPr algn="ctr"/>
            <a:r>
              <a:rPr lang="en-US" sz="1200" dirty="0"/>
              <a:t>High Impact</a:t>
            </a:r>
          </a:p>
          <a:p>
            <a:pPr algn="ctr"/>
            <a:r>
              <a:rPr lang="en-US" sz="1200" dirty="0"/>
              <a:t>Varies</a:t>
            </a:r>
          </a:p>
        </p:txBody>
      </p:sp>
      <p:sp>
        <p:nvSpPr>
          <p:cNvPr id="14" name="TextBox 13">
            <a:extLst>
              <a:ext uri="{FF2B5EF4-FFF2-40B4-BE49-F238E27FC236}">
                <a16:creationId xmlns:a16="http://schemas.microsoft.com/office/drawing/2014/main" id="{3848AAE3-9749-4465-B591-E977C8A9049A}"/>
              </a:ext>
            </a:extLst>
          </p:cNvPr>
          <p:cNvSpPr txBox="1"/>
          <p:nvPr/>
        </p:nvSpPr>
        <p:spPr>
          <a:xfrm>
            <a:off x="21934" y="4386865"/>
            <a:ext cx="960096" cy="461665"/>
          </a:xfrm>
          <a:prstGeom prst="rect">
            <a:avLst/>
          </a:prstGeom>
          <a:noFill/>
        </p:spPr>
        <p:txBody>
          <a:bodyPr wrap="square" rtlCol="0">
            <a:spAutoFit/>
          </a:bodyPr>
          <a:lstStyle/>
          <a:p>
            <a:pPr algn="ctr"/>
            <a:r>
              <a:rPr lang="en-US" sz="1200" dirty="0"/>
              <a:t>High Impact</a:t>
            </a:r>
          </a:p>
          <a:p>
            <a:pPr algn="ctr"/>
            <a:r>
              <a:rPr lang="en-US" sz="1200" dirty="0"/>
              <a:t>Varies</a:t>
            </a:r>
          </a:p>
        </p:txBody>
      </p:sp>
      <p:sp>
        <p:nvSpPr>
          <p:cNvPr id="6" name="TextBox 5">
            <a:extLst>
              <a:ext uri="{FF2B5EF4-FFF2-40B4-BE49-F238E27FC236}">
                <a16:creationId xmlns:a16="http://schemas.microsoft.com/office/drawing/2014/main" id="{73F80A74-C285-431E-A228-AEEFE8D59C6C}"/>
              </a:ext>
            </a:extLst>
          </p:cNvPr>
          <p:cNvSpPr txBox="1"/>
          <p:nvPr/>
        </p:nvSpPr>
        <p:spPr>
          <a:xfrm>
            <a:off x="113415" y="5380672"/>
            <a:ext cx="5436780" cy="1077218"/>
          </a:xfrm>
          <a:prstGeom prst="rect">
            <a:avLst/>
          </a:prstGeom>
          <a:solidFill>
            <a:schemeClr val="accent6">
              <a:lumMod val="20000"/>
              <a:lumOff val="80000"/>
            </a:schemeClr>
          </a:solidFill>
        </p:spPr>
        <p:txBody>
          <a:bodyPr wrap="square" rtlCol="0">
            <a:spAutoFit/>
          </a:bodyPr>
          <a:lstStyle/>
          <a:p>
            <a:r>
              <a:rPr lang="en-US" sz="1600" b="1" dirty="0"/>
              <a:t>Discrete Data</a:t>
            </a:r>
            <a:r>
              <a:rPr lang="en-US" sz="1600" dirty="0"/>
              <a:t>: number of phone calls, number of vacation patrols.</a:t>
            </a:r>
          </a:p>
          <a:p>
            <a:r>
              <a:rPr lang="en-US" sz="1600" b="1" dirty="0"/>
              <a:t>Continuous Data</a:t>
            </a:r>
            <a:r>
              <a:rPr lang="en-US" sz="1600" dirty="0"/>
              <a:t>: various administrative tasks measured in minutes.</a:t>
            </a:r>
          </a:p>
        </p:txBody>
      </p:sp>
      <p:sp>
        <p:nvSpPr>
          <p:cNvPr id="7" name="TextBox 6">
            <a:extLst>
              <a:ext uri="{FF2B5EF4-FFF2-40B4-BE49-F238E27FC236}">
                <a16:creationId xmlns:a16="http://schemas.microsoft.com/office/drawing/2014/main" id="{1EF2FBF6-B9F7-484C-B3D5-7036C5FF3C53}"/>
              </a:ext>
            </a:extLst>
          </p:cNvPr>
          <p:cNvSpPr txBox="1"/>
          <p:nvPr/>
        </p:nvSpPr>
        <p:spPr>
          <a:xfrm>
            <a:off x="5645888" y="5380672"/>
            <a:ext cx="6432697" cy="830997"/>
          </a:xfrm>
          <a:prstGeom prst="rect">
            <a:avLst/>
          </a:prstGeom>
          <a:solidFill>
            <a:schemeClr val="accent2">
              <a:lumMod val="20000"/>
              <a:lumOff val="80000"/>
              <a:alpha val="76000"/>
            </a:schemeClr>
          </a:solidFill>
        </p:spPr>
        <p:txBody>
          <a:bodyPr wrap="square" rtlCol="0">
            <a:spAutoFit/>
          </a:bodyPr>
          <a:lstStyle/>
          <a:p>
            <a:r>
              <a:rPr lang="en-US" sz="1600" b="1" dirty="0"/>
              <a:t>Data Collection</a:t>
            </a:r>
            <a:r>
              <a:rPr lang="en-US" sz="1600" dirty="0"/>
              <a:t>: Data is obtained from company’s database records. </a:t>
            </a:r>
          </a:p>
          <a:p>
            <a:r>
              <a:rPr lang="en-US" sz="1600" b="1" dirty="0"/>
              <a:t>Data Measurement</a:t>
            </a:r>
            <a:r>
              <a:rPr lang="en-US" sz="1600" dirty="0"/>
              <a:t>: Historical data is automatically logged/recorded from iPhone application and website activities from 2010 to present time. </a:t>
            </a:r>
          </a:p>
        </p:txBody>
      </p:sp>
      <p:sp>
        <p:nvSpPr>
          <p:cNvPr id="15" name="Wave 14">
            <a:extLst>
              <a:ext uri="{FF2B5EF4-FFF2-40B4-BE49-F238E27FC236}">
                <a16:creationId xmlns:a16="http://schemas.microsoft.com/office/drawing/2014/main" id="{CFDE3C5B-D2C4-4735-A2D5-4DCE33323AAC}"/>
              </a:ext>
            </a:extLst>
          </p:cNvPr>
          <p:cNvSpPr/>
          <p:nvPr/>
        </p:nvSpPr>
        <p:spPr>
          <a:xfrm>
            <a:off x="0" y="-2420"/>
            <a:ext cx="1854696" cy="748185"/>
          </a:xfrm>
          <a:prstGeom prst="wave">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n w="0"/>
                <a:solidFill>
                  <a:schemeClr val="bg1"/>
                </a:solidFill>
              </a:rPr>
              <a:t>Define</a:t>
            </a:r>
          </a:p>
        </p:txBody>
      </p:sp>
      <p:sp>
        <p:nvSpPr>
          <p:cNvPr id="10" name="TextBox 9">
            <a:extLst>
              <a:ext uri="{FF2B5EF4-FFF2-40B4-BE49-F238E27FC236}">
                <a16:creationId xmlns:a16="http://schemas.microsoft.com/office/drawing/2014/main" id="{7422FF79-2746-4084-9CB9-E370CD4C7526}"/>
              </a:ext>
            </a:extLst>
          </p:cNvPr>
          <p:cNvSpPr txBox="1"/>
          <p:nvPr/>
        </p:nvSpPr>
        <p:spPr>
          <a:xfrm>
            <a:off x="199174" y="6488668"/>
            <a:ext cx="5542479" cy="338554"/>
          </a:xfrm>
          <a:prstGeom prst="rect">
            <a:avLst/>
          </a:prstGeom>
          <a:noFill/>
        </p:spPr>
        <p:txBody>
          <a:bodyPr wrap="none" rtlCol="0">
            <a:spAutoFit/>
          </a:bodyPr>
          <a:lstStyle/>
          <a:p>
            <a:r>
              <a:rPr lang="en-US" sz="1600" dirty="0"/>
              <a:t>* Analysis of membership calls is outside of scope of the project.</a:t>
            </a:r>
          </a:p>
        </p:txBody>
      </p:sp>
    </p:spTree>
    <p:extLst>
      <p:ext uri="{BB962C8B-B14F-4D97-AF65-F5344CB8AC3E}">
        <p14:creationId xmlns:p14="http://schemas.microsoft.com/office/powerpoint/2010/main" val="3514892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14" name="Rectangle 13">
            <a:extLst>
              <a:ext uri="{FF2B5EF4-FFF2-40B4-BE49-F238E27FC236}">
                <a16:creationId xmlns:a16="http://schemas.microsoft.com/office/drawing/2014/main" id="{9956DDB3-4E19-48C5-8447-1A93B1012CCB}"/>
              </a:ext>
            </a:extLst>
          </p:cNvPr>
          <p:cNvSpPr/>
          <p:nvPr/>
        </p:nvSpPr>
        <p:spPr>
          <a:xfrm>
            <a:off x="6096000" y="69409"/>
            <a:ext cx="3955774" cy="400110"/>
          </a:xfrm>
          <a:prstGeom prst="rect">
            <a:avLst/>
          </a:prstGeom>
        </p:spPr>
        <p:txBody>
          <a:bodyPr wrap="square">
            <a:spAutoFit/>
          </a:bodyPr>
          <a:lstStyle/>
          <a:p>
            <a:r>
              <a:rPr lang="en-US" sz="2000" b="1" dirty="0">
                <a:solidFill>
                  <a:schemeClr val="accent5">
                    <a:lumMod val="75000"/>
                  </a:schemeClr>
                </a:solidFill>
              </a:rPr>
              <a:t>Root Cause Evaluation Chart</a:t>
            </a:r>
            <a:endParaRPr lang="en-US" sz="2000" dirty="0"/>
          </a:p>
        </p:txBody>
      </p:sp>
      <p:sp>
        <p:nvSpPr>
          <p:cNvPr id="16" name="TextBox 15">
            <a:extLst>
              <a:ext uri="{FF2B5EF4-FFF2-40B4-BE49-F238E27FC236}">
                <a16:creationId xmlns:a16="http://schemas.microsoft.com/office/drawing/2014/main" id="{82BC24E5-9D55-454C-96E9-C24E727FCF92}"/>
              </a:ext>
            </a:extLst>
          </p:cNvPr>
          <p:cNvSpPr txBox="1"/>
          <p:nvPr/>
        </p:nvSpPr>
        <p:spPr>
          <a:xfrm>
            <a:off x="3937000" y="4127100"/>
            <a:ext cx="3154916" cy="2585323"/>
          </a:xfrm>
          <a:prstGeom prst="rect">
            <a:avLst/>
          </a:prstGeom>
          <a:solidFill>
            <a:schemeClr val="tx2">
              <a:lumMod val="20000"/>
              <a:lumOff val="80000"/>
              <a:alpha val="62000"/>
            </a:schemeClr>
          </a:solidFill>
        </p:spPr>
        <p:txBody>
          <a:bodyPr wrap="square" rtlCol="0">
            <a:spAutoFit/>
          </a:bodyPr>
          <a:lstStyle/>
          <a:p>
            <a:r>
              <a:rPr lang="en-US" b="1" dirty="0">
                <a:solidFill>
                  <a:schemeClr val="accent5">
                    <a:lumMod val="75000"/>
                  </a:schemeClr>
                </a:solidFill>
              </a:rPr>
              <a:t>Sigma Quality Level: </a:t>
            </a:r>
          </a:p>
          <a:p>
            <a:r>
              <a:rPr lang="en-US" b="1" dirty="0"/>
              <a:t>Defects</a:t>
            </a:r>
            <a:r>
              <a:rPr lang="en-US" dirty="0"/>
              <a:t>: D=4                                       </a:t>
            </a:r>
          </a:p>
          <a:p>
            <a:r>
              <a:rPr lang="en-US" b="1" dirty="0"/>
              <a:t>Shifts per Year</a:t>
            </a:r>
            <a:r>
              <a:rPr lang="en-US" dirty="0"/>
              <a:t>: </a:t>
            </a:r>
            <a:br>
              <a:rPr lang="en-US" dirty="0"/>
            </a:br>
            <a:r>
              <a:rPr lang="en-US" dirty="0"/>
              <a:t>U=594    -&gt; D*U = 2376 </a:t>
            </a:r>
            <a:br>
              <a:rPr lang="en-US" dirty="0"/>
            </a:br>
            <a:r>
              <a:rPr lang="en-US" b="1" dirty="0"/>
              <a:t>Total actual defects</a:t>
            </a:r>
            <a:r>
              <a:rPr lang="en-US" dirty="0"/>
              <a:t>: A=202</a:t>
            </a:r>
          </a:p>
          <a:p>
            <a:r>
              <a:rPr lang="en-US" dirty="0"/>
              <a:t>DPO= 202/2376=0.08501, </a:t>
            </a:r>
            <a:br>
              <a:rPr lang="en-US" dirty="0"/>
            </a:br>
            <a:r>
              <a:rPr lang="en-US" b="1" dirty="0"/>
              <a:t>Per million</a:t>
            </a:r>
            <a:r>
              <a:rPr lang="en-US" dirty="0"/>
              <a:t>: 85017</a:t>
            </a:r>
          </a:p>
          <a:p>
            <a:r>
              <a:rPr lang="en-US" b="1" dirty="0">
                <a:solidFill>
                  <a:srgbClr val="C00000"/>
                </a:solidFill>
              </a:rPr>
              <a:t>                                      </a:t>
            </a:r>
          </a:p>
          <a:p>
            <a:r>
              <a:rPr lang="en-US" b="1" dirty="0">
                <a:solidFill>
                  <a:srgbClr val="C00000"/>
                </a:solidFill>
              </a:rPr>
              <a:t>SQL= 2.8        </a:t>
            </a:r>
          </a:p>
        </p:txBody>
      </p:sp>
      <p:graphicFrame>
        <p:nvGraphicFramePr>
          <p:cNvPr id="5" name="Content Placeholder 4">
            <a:extLst>
              <a:ext uri="{FF2B5EF4-FFF2-40B4-BE49-F238E27FC236}">
                <a16:creationId xmlns:a16="http://schemas.microsoft.com/office/drawing/2014/main" id="{99602C1B-93AD-410D-8E4C-087B3981437C}"/>
              </a:ext>
            </a:extLst>
          </p:cNvPr>
          <p:cNvGraphicFramePr>
            <a:graphicFrameLocks noGrp="1"/>
          </p:cNvGraphicFramePr>
          <p:nvPr>
            <p:ph idx="4294967295"/>
            <p:extLst>
              <p:ext uri="{D42A27DB-BD31-4B8C-83A1-F6EECF244321}">
                <p14:modId xmlns:p14="http://schemas.microsoft.com/office/powerpoint/2010/main" val="2302111466"/>
              </p:ext>
            </p:extLst>
          </p:nvPr>
        </p:nvGraphicFramePr>
        <p:xfrm>
          <a:off x="3937000" y="484773"/>
          <a:ext cx="7929758" cy="3566160"/>
        </p:xfrm>
        <a:graphic>
          <a:graphicData uri="http://schemas.openxmlformats.org/drawingml/2006/table">
            <a:tbl>
              <a:tblPr firstRow="1" bandRow="1">
                <a:tableStyleId>{5C22544A-7EE6-4342-B048-85BDC9FD1C3A}</a:tableStyleId>
              </a:tblPr>
              <a:tblGrid>
                <a:gridCol w="1569278">
                  <a:extLst>
                    <a:ext uri="{9D8B030D-6E8A-4147-A177-3AD203B41FA5}">
                      <a16:colId xmlns:a16="http://schemas.microsoft.com/office/drawing/2014/main" val="2877188521"/>
                    </a:ext>
                  </a:extLst>
                </a:gridCol>
                <a:gridCol w="3106094">
                  <a:extLst>
                    <a:ext uri="{9D8B030D-6E8A-4147-A177-3AD203B41FA5}">
                      <a16:colId xmlns:a16="http://schemas.microsoft.com/office/drawing/2014/main" val="1178781287"/>
                    </a:ext>
                  </a:extLst>
                </a:gridCol>
                <a:gridCol w="1267124">
                  <a:extLst>
                    <a:ext uri="{9D8B030D-6E8A-4147-A177-3AD203B41FA5}">
                      <a16:colId xmlns:a16="http://schemas.microsoft.com/office/drawing/2014/main" val="347955237"/>
                    </a:ext>
                  </a:extLst>
                </a:gridCol>
                <a:gridCol w="1987262">
                  <a:extLst>
                    <a:ext uri="{9D8B030D-6E8A-4147-A177-3AD203B41FA5}">
                      <a16:colId xmlns:a16="http://schemas.microsoft.com/office/drawing/2014/main" val="980999573"/>
                    </a:ext>
                  </a:extLst>
                </a:gridCol>
              </a:tblGrid>
              <a:tr h="498701">
                <a:tc>
                  <a:txBody>
                    <a:bodyPr/>
                    <a:lstStyle/>
                    <a:p>
                      <a:pPr marL="0" marR="0"/>
                      <a:r>
                        <a:rPr lang="en-US" sz="1800" dirty="0">
                          <a:effectLst/>
                          <a:latin typeface="Corbel" panose="020B0503020204020204" pitchFamily="34" charset="0"/>
                          <a:ea typeface="Times New Roman" panose="02020603050405020304" pitchFamily="18" charset="0"/>
                        </a:rPr>
                        <a:t>Problem/error</a:t>
                      </a:r>
                    </a:p>
                  </a:txBody>
                  <a:tcPr marL="68580" marR="68580" marT="0" marB="0"/>
                </a:tc>
                <a:tc>
                  <a:txBody>
                    <a:bodyPr/>
                    <a:lstStyle/>
                    <a:p>
                      <a:pPr marL="0" marR="0"/>
                      <a:r>
                        <a:rPr lang="en-US" sz="1800" dirty="0">
                          <a:effectLst/>
                          <a:latin typeface="Corbel" panose="020B0503020204020204" pitchFamily="34" charset="0"/>
                          <a:ea typeface="Times New Roman" panose="02020603050405020304" pitchFamily="18" charset="0"/>
                        </a:rPr>
                        <a:t>Possible Cause</a:t>
                      </a:r>
                    </a:p>
                  </a:txBody>
                  <a:tcPr marL="68580" marR="68580" marT="0" marB="0"/>
                </a:tc>
                <a:tc>
                  <a:txBody>
                    <a:bodyPr/>
                    <a:lstStyle/>
                    <a:p>
                      <a:pPr marL="0" marR="0"/>
                      <a:r>
                        <a:rPr lang="en-US" sz="1800" dirty="0">
                          <a:effectLst/>
                          <a:latin typeface="Corbel" panose="020B0503020204020204" pitchFamily="34" charset="0"/>
                          <a:ea typeface="Times New Roman" panose="02020603050405020304" pitchFamily="18" charset="0"/>
                        </a:rPr>
                        <a:t>Probability</a:t>
                      </a:r>
                    </a:p>
                  </a:txBody>
                  <a:tcPr marL="68580" marR="68580" marT="0" marB="0"/>
                </a:tc>
                <a:tc>
                  <a:txBody>
                    <a:bodyPr/>
                    <a:lstStyle/>
                    <a:p>
                      <a:pPr marL="0" marR="0"/>
                      <a:r>
                        <a:rPr lang="en-US" sz="1800" dirty="0">
                          <a:effectLst/>
                          <a:latin typeface="Corbel" panose="020B0503020204020204" pitchFamily="34" charset="0"/>
                          <a:ea typeface="Times New Roman" panose="02020603050405020304" pitchFamily="18" charset="0"/>
                        </a:rPr>
                        <a:t>Measurable?</a:t>
                      </a:r>
                    </a:p>
                    <a:p>
                      <a:pPr marL="0" marR="0"/>
                      <a:r>
                        <a:rPr lang="en-US" sz="1800" dirty="0">
                          <a:effectLst/>
                          <a:latin typeface="Corbel" panose="020B0503020204020204" pitchFamily="34" charset="0"/>
                          <a:ea typeface="Times New Roman" panose="02020603050405020304" pitchFamily="18" charset="0"/>
                        </a:rPr>
                        <a:t>Data Collection Method</a:t>
                      </a:r>
                    </a:p>
                  </a:txBody>
                  <a:tcPr marL="68580" marR="68580" marT="0" marB="0"/>
                </a:tc>
                <a:extLst>
                  <a:ext uri="{0D108BD9-81ED-4DB2-BD59-A6C34878D82A}">
                    <a16:rowId xmlns:a16="http://schemas.microsoft.com/office/drawing/2014/main" val="3343351920"/>
                  </a:ext>
                </a:extLst>
              </a:tr>
              <a:tr h="498701">
                <a:tc>
                  <a:txBody>
                    <a:bodyPr/>
                    <a:lstStyle/>
                    <a:p>
                      <a:pPr marL="0" marR="0"/>
                      <a:r>
                        <a:rPr lang="en-US" sz="1800" dirty="0">
                          <a:effectLst/>
                          <a:latin typeface="+mn-lt"/>
                          <a:ea typeface="Times New Roman" panose="02020603050405020304" pitchFamily="18" charset="0"/>
                        </a:rPr>
                        <a:t>Missing data</a:t>
                      </a:r>
                    </a:p>
                  </a:txBody>
                  <a:tcPr marL="68580" marR="68580" marT="0" marB="0"/>
                </a:tc>
                <a:tc>
                  <a:txBody>
                    <a:bodyPr/>
                    <a:lstStyle/>
                    <a:p>
                      <a:pPr marL="0" marR="0"/>
                      <a:r>
                        <a:rPr lang="en-US" sz="1800" dirty="0">
                          <a:effectLst/>
                          <a:latin typeface="+mn-lt"/>
                          <a:ea typeface="Times New Roman" panose="02020603050405020304" pitchFamily="18" charset="0"/>
                        </a:rPr>
                        <a:t>Forgot to enter shift, vacation and other information</a:t>
                      </a:r>
                    </a:p>
                  </a:txBody>
                  <a:tcPr marL="68580" marR="68580" marT="0" marB="0"/>
                </a:tc>
                <a:tc>
                  <a:txBody>
                    <a:bodyPr/>
                    <a:lstStyle/>
                    <a:p>
                      <a:pPr marL="0" marR="0"/>
                      <a:r>
                        <a:rPr lang="en-US" sz="1800" dirty="0">
                          <a:solidFill>
                            <a:srgbClr val="C00000"/>
                          </a:solidFill>
                          <a:effectLst/>
                          <a:latin typeface="+mn-lt"/>
                          <a:ea typeface="Times New Roman" panose="02020603050405020304" pitchFamily="18" charset="0"/>
                        </a:rPr>
                        <a:t>high</a:t>
                      </a:r>
                    </a:p>
                  </a:txBody>
                  <a:tcPr marL="68580" marR="68580" marT="0" marB="0"/>
                </a:tc>
                <a:tc>
                  <a:txBody>
                    <a:bodyPr/>
                    <a:lstStyle/>
                    <a:p>
                      <a:pPr marL="0" marR="0"/>
                      <a:r>
                        <a:rPr lang="en-US" sz="1800" dirty="0">
                          <a:effectLst/>
                          <a:latin typeface="+mn-lt"/>
                          <a:ea typeface="Times New Roman" panose="02020603050405020304" pitchFamily="18" charset="0"/>
                        </a:rPr>
                        <a:t>Yes,  obtained </a:t>
                      </a:r>
                      <a:r>
                        <a:rPr lang="en-US" sz="1800" kern="1200" dirty="0">
                          <a:solidFill>
                            <a:schemeClr val="dk1"/>
                          </a:solidFill>
                          <a:effectLst/>
                          <a:latin typeface="+mn-lt"/>
                          <a:ea typeface="+mn-ea"/>
                          <a:cs typeface="+mn-cs"/>
                        </a:rPr>
                        <a:t>from </a:t>
                      </a:r>
                      <a:r>
                        <a:rPr lang="en-US" sz="1800" dirty="0">
                          <a:effectLst/>
                          <a:latin typeface="+mn-lt"/>
                          <a:ea typeface="Times New Roman" panose="02020603050405020304" pitchFamily="18" charset="0"/>
                        </a:rPr>
                        <a:t>database logs</a:t>
                      </a:r>
                    </a:p>
                  </a:txBody>
                  <a:tcPr marL="68580" marR="68580" marT="0" marB="0"/>
                </a:tc>
                <a:extLst>
                  <a:ext uri="{0D108BD9-81ED-4DB2-BD59-A6C34878D82A}">
                    <a16:rowId xmlns:a16="http://schemas.microsoft.com/office/drawing/2014/main" val="407752884"/>
                  </a:ext>
                </a:extLst>
              </a:tr>
              <a:tr h="342177">
                <a:tc>
                  <a:txBody>
                    <a:bodyPr/>
                    <a:lstStyle/>
                    <a:p>
                      <a:pPr marL="0" marR="0"/>
                      <a:r>
                        <a:rPr lang="en-US" sz="1800" dirty="0">
                          <a:effectLst/>
                          <a:latin typeface="+mn-lt"/>
                          <a:ea typeface="Times New Roman" panose="02020603050405020304" pitchFamily="18" charset="0"/>
                        </a:rPr>
                        <a:t>Errors in data collection</a:t>
                      </a:r>
                    </a:p>
                  </a:txBody>
                  <a:tcPr marL="68580" marR="68580" marT="0" marB="0"/>
                </a:tc>
                <a:tc>
                  <a:txBody>
                    <a:bodyPr/>
                    <a:lstStyle/>
                    <a:p>
                      <a:pPr marL="0" marR="0"/>
                      <a:r>
                        <a:rPr lang="en-US" sz="1800" dirty="0">
                          <a:effectLst/>
                          <a:latin typeface="+mn-lt"/>
                          <a:ea typeface="Times New Roman" panose="02020603050405020304" pitchFamily="18" charset="0"/>
                        </a:rPr>
                        <a:t>Human errors, mistakes in entering data</a:t>
                      </a:r>
                    </a:p>
                  </a:txBody>
                  <a:tcPr marL="68580" marR="68580" marT="0" marB="0"/>
                </a:tc>
                <a:tc>
                  <a:txBody>
                    <a:bodyPr/>
                    <a:lstStyle/>
                    <a:p>
                      <a:pPr marL="0" marR="0"/>
                      <a:r>
                        <a:rPr lang="en-US" sz="1800" dirty="0">
                          <a:effectLst/>
                          <a:latin typeface="+mn-lt"/>
                          <a:ea typeface="Times New Roman" panose="02020603050405020304" pitchFamily="18" charset="0"/>
                        </a:rPr>
                        <a:t>low</a:t>
                      </a:r>
                    </a:p>
                  </a:txBody>
                  <a:tcPr marL="68580" marR="68580" marT="0" marB="0"/>
                </a:tc>
                <a:tc>
                  <a:txBody>
                    <a:bodyPr/>
                    <a:lstStyle/>
                    <a:p>
                      <a:pPr marL="0" marR="0"/>
                      <a:r>
                        <a:rPr lang="en-US" sz="1800" dirty="0">
                          <a:effectLst/>
                          <a:latin typeface="+mn-lt"/>
                          <a:ea typeface="Times New Roman" panose="02020603050405020304" pitchFamily="18" charset="0"/>
                        </a:rPr>
                        <a:t>Yes,  obtained </a:t>
                      </a:r>
                      <a:r>
                        <a:rPr lang="en-US" sz="1800" kern="1200" dirty="0">
                          <a:solidFill>
                            <a:schemeClr val="dk1"/>
                          </a:solidFill>
                          <a:effectLst/>
                          <a:latin typeface="+mn-lt"/>
                          <a:ea typeface="+mn-ea"/>
                          <a:cs typeface="+mn-cs"/>
                        </a:rPr>
                        <a:t>from </a:t>
                      </a:r>
                      <a:r>
                        <a:rPr lang="en-US" sz="1800" dirty="0">
                          <a:effectLst/>
                          <a:latin typeface="+mn-lt"/>
                          <a:ea typeface="Times New Roman" panose="02020603050405020304" pitchFamily="18" charset="0"/>
                        </a:rPr>
                        <a:t>database logs</a:t>
                      </a:r>
                    </a:p>
                  </a:txBody>
                  <a:tcPr marL="68580" marR="68580" marT="0" marB="0"/>
                </a:tc>
                <a:extLst>
                  <a:ext uri="{0D108BD9-81ED-4DB2-BD59-A6C34878D82A}">
                    <a16:rowId xmlns:a16="http://schemas.microsoft.com/office/drawing/2014/main" val="4236887540"/>
                  </a:ext>
                </a:extLst>
              </a:tr>
              <a:tr h="332468">
                <a:tc>
                  <a:txBody>
                    <a:bodyPr/>
                    <a:lstStyle/>
                    <a:p>
                      <a:pPr marL="0" marR="0"/>
                      <a:r>
                        <a:rPr lang="en-US" sz="1800" dirty="0">
                          <a:effectLst/>
                          <a:latin typeface="+mn-lt"/>
                          <a:ea typeface="Times New Roman" panose="02020603050405020304" pitchFamily="18" charset="0"/>
                        </a:rPr>
                        <a:t>Unreturned membership calls</a:t>
                      </a:r>
                    </a:p>
                  </a:txBody>
                  <a:tcPr marL="68580" marR="68580" marT="0" marB="0"/>
                </a:tc>
                <a:tc>
                  <a:txBody>
                    <a:bodyPr/>
                    <a:lstStyle/>
                    <a:p>
                      <a:pPr marL="0" marR="0"/>
                      <a:r>
                        <a:rPr lang="en-US" sz="1800" dirty="0">
                          <a:effectLst/>
                          <a:latin typeface="+mn-lt"/>
                          <a:ea typeface="Times New Roman" panose="02020603050405020304" pitchFamily="18" charset="0"/>
                        </a:rPr>
                        <a:t>Forgot to return call</a:t>
                      </a:r>
                    </a:p>
                  </a:txBody>
                  <a:tcPr marL="68580" marR="68580" marT="0" marB="0"/>
                </a:tc>
                <a:tc>
                  <a:txBody>
                    <a:bodyPr/>
                    <a:lstStyle/>
                    <a:p>
                      <a:pPr marL="0" marR="0"/>
                      <a:r>
                        <a:rPr lang="en-US" sz="1800" dirty="0">
                          <a:effectLst/>
                          <a:latin typeface="+mn-lt"/>
                          <a:ea typeface="Times New Roman" panose="02020603050405020304" pitchFamily="18" charset="0"/>
                        </a:rPr>
                        <a:t>low</a:t>
                      </a:r>
                    </a:p>
                  </a:txBody>
                  <a:tcPr marL="68580" marR="68580" marT="0" marB="0"/>
                </a:tc>
                <a:tc>
                  <a:txBody>
                    <a:bodyPr/>
                    <a:lstStyle/>
                    <a:p>
                      <a:pPr marL="0" marR="0"/>
                      <a:r>
                        <a:rPr lang="en-US" sz="1800" dirty="0">
                          <a:effectLst/>
                          <a:latin typeface="+mn-lt"/>
                          <a:ea typeface="Times New Roman" panose="02020603050405020304" pitchFamily="18" charset="0"/>
                        </a:rPr>
                        <a:t>Yes, interview with officers</a:t>
                      </a:r>
                    </a:p>
                  </a:txBody>
                  <a:tcPr marL="68580" marR="68580" marT="0" marB="0"/>
                </a:tc>
                <a:extLst>
                  <a:ext uri="{0D108BD9-81ED-4DB2-BD59-A6C34878D82A}">
                    <a16:rowId xmlns:a16="http://schemas.microsoft.com/office/drawing/2014/main" val="126826469"/>
                  </a:ext>
                </a:extLst>
              </a:tr>
              <a:tr h="664935">
                <a:tc>
                  <a:txBody>
                    <a:bodyPr/>
                    <a:lstStyle/>
                    <a:p>
                      <a:pPr marL="0" marR="0"/>
                      <a:r>
                        <a:rPr lang="en-US" sz="1800" dirty="0">
                          <a:effectLst/>
                          <a:latin typeface="+mn-lt"/>
                          <a:ea typeface="Times New Roman" panose="02020603050405020304" pitchFamily="18" charset="0"/>
                        </a:rPr>
                        <a:t>Disregarded follow up calls</a:t>
                      </a:r>
                    </a:p>
                  </a:txBody>
                  <a:tcPr marL="68580" marR="68580" marT="0" marB="0"/>
                </a:tc>
                <a:tc>
                  <a:txBody>
                    <a:bodyPr/>
                    <a:lstStyle/>
                    <a:p>
                      <a:pPr marL="0" marR="0"/>
                      <a:r>
                        <a:rPr lang="en-US" sz="1800" dirty="0">
                          <a:effectLst/>
                          <a:latin typeface="+mn-lt"/>
                          <a:ea typeface="Times New Roman" panose="02020603050405020304" pitchFamily="18" charset="0"/>
                        </a:rPr>
                        <a:t>Determined as “no return” calls by an officer due to time and call relevancy</a:t>
                      </a:r>
                    </a:p>
                  </a:txBody>
                  <a:tcPr marL="68580" marR="68580" marT="0" marB="0"/>
                </a:tc>
                <a:tc>
                  <a:txBody>
                    <a:bodyPr/>
                    <a:lstStyle/>
                    <a:p>
                      <a:pPr marL="0" marR="0"/>
                      <a:r>
                        <a:rPr lang="en-US" sz="1800" dirty="0">
                          <a:solidFill>
                            <a:srgbClr val="C00000"/>
                          </a:solidFill>
                          <a:effectLst/>
                          <a:latin typeface="+mn-lt"/>
                          <a:ea typeface="Times New Roman" panose="02020603050405020304" pitchFamily="18" charset="0"/>
                        </a:rPr>
                        <a:t>high</a:t>
                      </a:r>
                    </a:p>
                  </a:txBody>
                  <a:tcPr marL="68580" marR="68580" marT="0" marB="0"/>
                </a:tc>
                <a:tc>
                  <a:txBody>
                    <a:bodyPr/>
                    <a:lstStyle/>
                    <a:p>
                      <a:pPr marL="0" marR="0"/>
                      <a:r>
                        <a:rPr lang="en-US" sz="1800" dirty="0">
                          <a:effectLst/>
                          <a:latin typeface="+mn-lt"/>
                          <a:ea typeface="Times New Roman" panose="02020603050405020304" pitchFamily="18" charset="0"/>
                        </a:rPr>
                        <a:t>Yes, interview with officers</a:t>
                      </a:r>
                    </a:p>
                  </a:txBody>
                  <a:tcPr marL="68580" marR="68580" marT="0" marB="0"/>
                </a:tc>
                <a:extLst>
                  <a:ext uri="{0D108BD9-81ED-4DB2-BD59-A6C34878D82A}">
                    <a16:rowId xmlns:a16="http://schemas.microsoft.com/office/drawing/2014/main" val="2319425102"/>
                  </a:ext>
                </a:extLst>
              </a:tr>
            </a:tbl>
          </a:graphicData>
        </a:graphic>
      </p:graphicFrame>
      <p:sp>
        <p:nvSpPr>
          <p:cNvPr id="6" name="TextBox 5">
            <a:extLst>
              <a:ext uri="{FF2B5EF4-FFF2-40B4-BE49-F238E27FC236}">
                <a16:creationId xmlns:a16="http://schemas.microsoft.com/office/drawing/2014/main" id="{7E81E52D-CF29-4877-B2C6-87706DD2E512}"/>
              </a:ext>
            </a:extLst>
          </p:cNvPr>
          <p:cNvSpPr txBox="1"/>
          <p:nvPr/>
        </p:nvSpPr>
        <p:spPr>
          <a:xfrm>
            <a:off x="44680" y="894737"/>
            <a:ext cx="3892320" cy="5632311"/>
          </a:xfrm>
          <a:prstGeom prst="rect">
            <a:avLst/>
          </a:prstGeom>
          <a:noFill/>
        </p:spPr>
        <p:txBody>
          <a:bodyPr wrap="square" rtlCol="0">
            <a:spAutoFit/>
          </a:bodyPr>
          <a:lstStyle/>
          <a:p>
            <a:r>
              <a:rPr lang="en-US" b="1" dirty="0">
                <a:solidFill>
                  <a:schemeClr val="accent5">
                    <a:lumMod val="75000"/>
                  </a:schemeClr>
                </a:solidFill>
              </a:rPr>
              <a:t>SQL Calculation Summary</a:t>
            </a:r>
          </a:p>
          <a:p>
            <a:r>
              <a:rPr lang="en-US" b="1" dirty="0"/>
              <a:t>Shifts per year</a:t>
            </a:r>
            <a:r>
              <a:rPr lang="en-US" dirty="0"/>
              <a:t> </a:t>
            </a:r>
            <a:r>
              <a:rPr lang="en-US" b="1" dirty="0">
                <a:solidFill>
                  <a:srgbClr val="C00000"/>
                </a:solidFill>
              </a:rPr>
              <a:t>U=594</a:t>
            </a:r>
          </a:p>
          <a:p>
            <a:r>
              <a:rPr lang="en-US" dirty="0"/>
              <a:t>Calculated as average count of shifts for the last three years (2015-2017).</a:t>
            </a:r>
          </a:p>
          <a:p>
            <a:r>
              <a:rPr lang="en-US" b="1" dirty="0"/>
              <a:t>Actual Defects per year </a:t>
            </a:r>
            <a:r>
              <a:rPr lang="en-US" b="1" dirty="0">
                <a:solidFill>
                  <a:srgbClr val="C00000"/>
                </a:solidFill>
              </a:rPr>
              <a:t>A=202</a:t>
            </a:r>
          </a:p>
          <a:p>
            <a:r>
              <a:rPr lang="en-US" dirty="0">
                <a:solidFill>
                  <a:schemeClr val="accent1">
                    <a:lumMod val="75000"/>
                  </a:schemeClr>
                </a:solidFill>
              </a:rPr>
              <a:t>Errors in data collection</a:t>
            </a:r>
            <a:r>
              <a:rPr lang="en-US" dirty="0"/>
              <a:t>– 5</a:t>
            </a:r>
            <a:br>
              <a:rPr lang="en-US" dirty="0"/>
            </a:br>
            <a:r>
              <a:rPr lang="en-US" dirty="0"/>
              <a:t>Calculated as average count of double entries for the 2015-2017.</a:t>
            </a:r>
          </a:p>
          <a:p>
            <a:r>
              <a:rPr lang="en-US" dirty="0">
                <a:solidFill>
                  <a:schemeClr val="accent1">
                    <a:lumMod val="75000"/>
                  </a:schemeClr>
                </a:solidFill>
              </a:rPr>
              <a:t>Missing vacation data</a:t>
            </a:r>
            <a:r>
              <a:rPr lang="en-US" dirty="0"/>
              <a:t>– 135</a:t>
            </a:r>
            <a:br>
              <a:rPr lang="en-US" dirty="0"/>
            </a:br>
            <a:r>
              <a:rPr lang="en-US" dirty="0"/>
              <a:t>Calculated as count of unique Date records for 2015-2017. Excel:=SUMPRODUCT(1/COUNTIF(E2:E7829,E2:E7829)) = 691 days. Total number of days (2015-2017): 365*3 = 1095. Days (missing records) per year= </a:t>
            </a:r>
            <a:br>
              <a:rPr lang="en-US" dirty="0"/>
            </a:br>
            <a:r>
              <a:rPr lang="en-US" dirty="0"/>
              <a:t>(1095-691)/3= 135</a:t>
            </a:r>
          </a:p>
          <a:p>
            <a:r>
              <a:rPr lang="en-US" dirty="0">
                <a:solidFill>
                  <a:schemeClr val="accent1">
                    <a:lumMod val="75000"/>
                  </a:schemeClr>
                </a:solidFill>
              </a:rPr>
              <a:t>Unreturned membership calls</a:t>
            </a:r>
            <a:r>
              <a:rPr lang="en-US" dirty="0"/>
              <a:t>– 2</a:t>
            </a:r>
          </a:p>
          <a:p>
            <a:r>
              <a:rPr lang="en-US" dirty="0">
                <a:solidFill>
                  <a:schemeClr val="accent1">
                    <a:lumMod val="75000"/>
                  </a:schemeClr>
                </a:solidFill>
              </a:rPr>
              <a:t>Disregarded calls </a:t>
            </a:r>
            <a:r>
              <a:rPr lang="en-US" dirty="0"/>
              <a:t>– 60</a:t>
            </a:r>
          </a:p>
          <a:p>
            <a:r>
              <a:rPr lang="en-US" dirty="0"/>
              <a:t>Phone calls data is obtained by interviews with officers.</a:t>
            </a:r>
          </a:p>
        </p:txBody>
      </p:sp>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F4F49512-0AD4-4E25-8130-5B43A345CF6C}"/>
                  </a:ext>
                </a:extLst>
              </p:cNvPr>
              <p:cNvGraphicFramePr/>
              <p:nvPr>
                <p:extLst>
                  <p:ext uri="{D42A27DB-BD31-4B8C-83A1-F6EECF244321}">
                    <p14:modId xmlns:p14="http://schemas.microsoft.com/office/powerpoint/2010/main" val="495513125"/>
                  </p:ext>
                </p:extLst>
              </p:nvPr>
            </p:nvGraphicFramePr>
            <p:xfrm>
              <a:off x="7091916" y="4050933"/>
              <a:ext cx="4959573" cy="273765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0" name="Chart 9">
                <a:extLst>
                  <a:ext uri="{FF2B5EF4-FFF2-40B4-BE49-F238E27FC236}">
                    <a16:creationId xmlns:a16="http://schemas.microsoft.com/office/drawing/2014/main" id="{F4F49512-0AD4-4E25-8130-5B43A345CF6C}"/>
                  </a:ext>
                </a:extLst>
              </p:cNvPr>
              <p:cNvPicPr>
                <a:picLocks noGrp="1" noRot="1" noChangeAspect="1" noMove="1" noResize="1" noEditPoints="1" noAdjustHandles="1" noChangeArrowheads="1" noChangeShapeType="1"/>
              </p:cNvPicPr>
              <p:nvPr/>
            </p:nvPicPr>
            <p:blipFill>
              <a:blip r:embed="rId6"/>
              <a:stretch>
                <a:fillRect/>
              </a:stretch>
            </p:blipFill>
            <p:spPr>
              <a:xfrm>
                <a:off x="7091916" y="4050933"/>
                <a:ext cx="4959573" cy="2737659"/>
              </a:xfrm>
              <a:prstGeom prst="rect">
                <a:avLst/>
              </a:prstGeom>
            </p:spPr>
          </p:pic>
        </mc:Fallback>
      </mc:AlternateContent>
      <p:sp>
        <p:nvSpPr>
          <p:cNvPr id="11" name="Wave 10">
            <a:extLst>
              <a:ext uri="{FF2B5EF4-FFF2-40B4-BE49-F238E27FC236}">
                <a16:creationId xmlns:a16="http://schemas.microsoft.com/office/drawing/2014/main" id="{D1DBC13C-C386-4BDE-A4AC-EE7DB1096D61}"/>
              </a:ext>
            </a:extLst>
          </p:cNvPr>
          <p:cNvSpPr/>
          <p:nvPr/>
        </p:nvSpPr>
        <p:spPr>
          <a:xfrm>
            <a:off x="0" y="0"/>
            <a:ext cx="1854696" cy="748185"/>
          </a:xfrm>
          <a:prstGeom prst="wave">
            <a:avLst/>
          </a:prstGeom>
          <a:solidFill>
            <a:schemeClr val="accent5">
              <a:lumMod val="75000"/>
            </a:schemeClr>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n w="0"/>
                <a:solidFill>
                  <a:schemeClr val="bg1"/>
                </a:solidFill>
              </a:rPr>
              <a:t>Define</a:t>
            </a:r>
          </a:p>
        </p:txBody>
      </p:sp>
    </p:spTree>
    <p:extLst>
      <p:ext uri="{BB962C8B-B14F-4D97-AF65-F5344CB8AC3E}">
        <p14:creationId xmlns:p14="http://schemas.microsoft.com/office/powerpoint/2010/main" val="191630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Content Placeholder 29" descr="A close up of a map&#10;&#10;Description generated with high confidence">
            <a:extLst>
              <a:ext uri="{FF2B5EF4-FFF2-40B4-BE49-F238E27FC236}">
                <a16:creationId xmlns:a16="http://schemas.microsoft.com/office/drawing/2014/main" id="{B8113DE3-F256-4F6B-A2DF-D0944A0C23EB}"/>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734307" y="788733"/>
            <a:ext cx="8132451" cy="5497959"/>
          </a:xfrm>
        </p:spPr>
      </p:pic>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41431" y="816337"/>
            <a:ext cx="5225327" cy="5225327"/>
          </a:xfrm>
          <a:prstGeom prst="rect">
            <a:avLst/>
          </a:prstGeom>
        </p:spPr>
      </p:pic>
      <p:sp>
        <p:nvSpPr>
          <p:cNvPr id="14" name="Rectangle 13">
            <a:extLst>
              <a:ext uri="{FF2B5EF4-FFF2-40B4-BE49-F238E27FC236}">
                <a16:creationId xmlns:a16="http://schemas.microsoft.com/office/drawing/2014/main" id="{9956DDB3-4E19-48C5-8447-1A93B1012CCB}"/>
              </a:ext>
            </a:extLst>
          </p:cNvPr>
          <p:cNvSpPr/>
          <p:nvPr/>
        </p:nvSpPr>
        <p:spPr>
          <a:xfrm>
            <a:off x="5507383" y="143259"/>
            <a:ext cx="3955774" cy="461665"/>
          </a:xfrm>
          <a:prstGeom prst="rect">
            <a:avLst/>
          </a:prstGeom>
        </p:spPr>
        <p:txBody>
          <a:bodyPr wrap="square">
            <a:spAutoFit/>
          </a:bodyPr>
          <a:lstStyle/>
          <a:p>
            <a:r>
              <a:rPr lang="en-US" sz="2400" b="1" dirty="0">
                <a:solidFill>
                  <a:schemeClr val="accent5">
                    <a:lumMod val="75000"/>
                  </a:schemeClr>
                </a:solidFill>
              </a:rPr>
              <a:t>Flow Chart of the Process</a:t>
            </a:r>
            <a:endParaRPr lang="en-US" sz="2400" dirty="0"/>
          </a:p>
        </p:txBody>
      </p:sp>
      <p:sp>
        <p:nvSpPr>
          <p:cNvPr id="16" name="TextBox 15">
            <a:extLst>
              <a:ext uri="{FF2B5EF4-FFF2-40B4-BE49-F238E27FC236}">
                <a16:creationId xmlns:a16="http://schemas.microsoft.com/office/drawing/2014/main" id="{82BC24E5-9D55-454C-96E9-C24E727FCF92}"/>
              </a:ext>
            </a:extLst>
          </p:cNvPr>
          <p:cNvSpPr txBox="1"/>
          <p:nvPr/>
        </p:nvSpPr>
        <p:spPr>
          <a:xfrm>
            <a:off x="51530" y="5003621"/>
            <a:ext cx="2102958" cy="1200329"/>
          </a:xfrm>
          <a:prstGeom prst="rect">
            <a:avLst/>
          </a:prstGeom>
          <a:noFill/>
        </p:spPr>
        <p:txBody>
          <a:bodyPr wrap="square" rtlCol="0">
            <a:spAutoFit/>
          </a:bodyPr>
          <a:lstStyle/>
          <a:p>
            <a:r>
              <a:rPr lang="en-US" dirty="0"/>
              <a:t>            </a:t>
            </a:r>
          </a:p>
          <a:p>
            <a:endParaRPr lang="en-US" b="1" dirty="0"/>
          </a:p>
          <a:p>
            <a:endParaRPr lang="en-US" b="1" dirty="0"/>
          </a:p>
          <a:p>
            <a:r>
              <a:rPr lang="en-US" dirty="0"/>
              <a:t>  </a:t>
            </a:r>
          </a:p>
        </p:txBody>
      </p:sp>
      <p:sp>
        <p:nvSpPr>
          <p:cNvPr id="24" name="&quot;Not Allowed&quot; Symbol 23">
            <a:extLst>
              <a:ext uri="{FF2B5EF4-FFF2-40B4-BE49-F238E27FC236}">
                <a16:creationId xmlns:a16="http://schemas.microsoft.com/office/drawing/2014/main" id="{994DB04A-5FC9-47AD-8F5E-7120B7F98F4A}"/>
              </a:ext>
            </a:extLst>
          </p:cNvPr>
          <p:cNvSpPr/>
          <p:nvPr/>
        </p:nvSpPr>
        <p:spPr>
          <a:xfrm>
            <a:off x="5878579" y="801298"/>
            <a:ext cx="2257338" cy="2157624"/>
          </a:xfrm>
          <a:prstGeom prst="noSmoking">
            <a:avLst/>
          </a:prstGeom>
          <a:solidFill>
            <a:srgbClr val="FFB7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6CBD9E0F-6248-44CC-96D7-2508B8F6AF6F}"/>
              </a:ext>
            </a:extLst>
          </p:cNvPr>
          <p:cNvSpPr txBox="1"/>
          <p:nvPr/>
        </p:nvSpPr>
        <p:spPr>
          <a:xfrm>
            <a:off x="5987471" y="1556944"/>
            <a:ext cx="2170467" cy="646331"/>
          </a:xfrm>
          <a:prstGeom prst="rect">
            <a:avLst/>
          </a:prstGeom>
          <a:noFill/>
        </p:spPr>
        <p:txBody>
          <a:bodyPr wrap="none" rtlCol="0">
            <a:spAutoFit/>
          </a:bodyPr>
          <a:lstStyle/>
          <a:p>
            <a:pPr algn="ctr"/>
            <a:r>
              <a:rPr lang="en-US" b="1" dirty="0"/>
              <a:t>Eliminate repetitive </a:t>
            </a:r>
          </a:p>
          <a:p>
            <a:pPr algn="ctr"/>
            <a:r>
              <a:rPr lang="en-US" b="1" dirty="0"/>
              <a:t>and non value steps.</a:t>
            </a:r>
          </a:p>
        </p:txBody>
      </p:sp>
      <p:graphicFrame>
        <p:nvGraphicFramePr>
          <p:cNvPr id="26" name="Table 25">
            <a:extLst>
              <a:ext uri="{FF2B5EF4-FFF2-40B4-BE49-F238E27FC236}">
                <a16:creationId xmlns:a16="http://schemas.microsoft.com/office/drawing/2014/main" id="{F57A9F5F-B0A3-4FAE-81B8-0CC30883A9F1}"/>
              </a:ext>
            </a:extLst>
          </p:cNvPr>
          <p:cNvGraphicFramePr>
            <a:graphicFrameLocks noGrp="1"/>
          </p:cNvGraphicFramePr>
          <p:nvPr>
            <p:extLst>
              <p:ext uri="{D42A27DB-BD31-4B8C-83A1-F6EECF244321}">
                <p14:modId xmlns:p14="http://schemas.microsoft.com/office/powerpoint/2010/main" val="1053873656"/>
              </p:ext>
            </p:extLst>
          </p:nvPr>
        </p:nvGraphicFramePr>
        <p:xfrm>
          <a:off x="117758" y="238734"/>
          <a:ext cx="3594528" cy="6047958"/>
        </p:xfrm>
        <a:graphic>
          <a:graphicData uri="http://schemas.openxmlformats.org/drawingml/2006/table">
            <a:tbl>
              <a:tblPr firstRow="1" bandRow="1">
                <a:tableStyleId>{5C22544A-7EE6-4342-B048-85BDC9FD1C3A}</a:tableStyleId>
              </a:tblPr>
              <a:tblGrid>
                <a:gridCol w="2048972">
                  <a:extLst>
                    <a:ext uri="{9D8B030D-6E8A-4147-A177-3AD203B41FA5}">
                      <a16:colId xmlns:a16="http://schemas.microsoft.com/office/drawing/2014/main" val="1268742661"/>
                    </a:ext>
                  </a:extLst>
                </a:gridCol>
                <a:gridCol w="1545556">
                  <a:extLst>
                    <a:ext uri="{9D8B030D-6E8A-4147-A177-3AD203B41FA5}">
                      <a16:colId xmlns:a16="http://schemas.microsoft.com/office/drawing/2014/main" val="62036312"/>
                    </a:ext>
                  </a:extLst>
                </a:gridCol>
              </a:tblGrid>
              <a:tr h="325294">
                <a:tc>
                  <a:txBody>
                    <a:bodyPr/>
                    <a:lstStyle/>
                    <a:p>
                      <a:r>
                        <a:rPr lang="en-US" sz="1400" dirty="0"/>
                        <a:t>Process Step</a:t>
                      </a:r>
                    </a:p>
                  </a:txBody>
                  <a:tcPr/>
                </a:tc>
                <a:tc>
                  <a:txBody>
                    <a:bodyPr/>
                    <a:lstStyle/>
                    <a:p>
                      <a:r>
                        <a:rPr lang="en-US" sz="1400" dirty="0"/>
                        <a:t>Time/Min</a:t>
                      </a:r>
                    </a:p>
                  </a:txBody>
                  <a:tcPr/>
                </a:tc>
                <a:extLst>
                  <a:ext uri="{0D108BD9-81ED-4DB2-BD59-A6C34878D82A}">
                    <a16:rowId xmlns:a16="http://schemas.microsoft.com/office/drawing/2014/main" val="3752577523"/>
                  </a:ext>
                </a:extLst>
              </a:tr>
              <a:tr h="315318">
                <a:tc>
                  <a:txBody>
                    <a:bodyPr/>
                    <a:lstStyle/>
                    <a:p>
                      <a:r>
                        <a:rPr lang="en-US" sz="1400" dirty="0"/>
                        <a:t>Shift Login</a:t>
                      </a:r>
                    </a:p>
                  </a:txBody>
                  <a:tcPr/>
                </a:tc>
                <a:tc>
                  <a:txBody>
                    <a:bodyPr/>
                    <a:lstStyle/>
                    <a:p>
                      <a:r>
                        <a:rPr lang="en-US" sz="1400" dirty="0"/>
                        <a:t>0.42</a:t>
                      </a:r>
                    </a:p>
                  </a:txBody>
                  <a:tcPr/>
                </a:tc>
                <a:extLst>
                  <a:ext uri="{0D108BD9-81ED-4DB2-BD59-A6C34878D82A}">
                    <a16:rowId xmlns:a16="http://schemas.microsoft.com/office/drawing/2014/main" val="3729379171"/>
                  </a:ext>
                </a:extLst>
              </a:tr>
              <a:tr h="315318">
                <a:tc>
                  <a:txBody>
                    <a:bodyPr/>
                    <a:lstStyle/>
                    <a:p>
                      <a:r>
                        <a:rPr lang="en-US" sz="1400" dirty="0"/>
                        <a:t>Review officer log</a:t>
                      </a:r>
                    </a:p>
                  </a:txBody>
                  <a:tcPr/>
                </a:tc>
                <a:tc>
                  <a:txBody>
                    <a:bodyPr/>
                    <a:lstStyle/>
                    <a:p>
                      <a:r>
                        <a:rPr lang="en-US" sz="1400" dirty="0"/>
                        <a:t>1</a:t>
                      </a:r>
                    </a:p>
                  </a:txBody>
                  <a:tcPr/>
                </a:tc>
                <a:extLst>
                  <a:ext uri="{0D108BD9-81ED-4DB2-BD59-A6C34878D82A}">
                    <a16:rowId xmlns:a16="http://schemas.microsoft.com/office/drawing/2014/main" val="160293691"/>
                  </a:ext>
                </a:extLst>
              </a:tr>
              <a:tr h="315318">
                <a:tc>
                  <a:txBody>
                    <a:bodyPr/>
                    <a:lstStyle/>
                    <a:p>
                      <a:r>
                        <a:rPr lang="en-US" sz="1400" dirty="0"/>
                        <a:t>Voicemail</a:t>
                      </a:r>
                    </a:p>
                  </a:txBody>
                  <a:tcPr/>
                </a:tc>
                <a:tc>
                  <a:txBody>
                    <a:bodyPr/>
                    <a:lstStyle/>
                    <a:p>
                      <a:endParaRPr lang="en-US" sz="1400" dirty="0"/>
                    </a:p>
                  </a:txBody>
                  <a:tcPr/>
                </a:tc>
                <a:extLst>
                  <a:ext uri="{0D108BD9-81ED-4DB2-BD59-A6C34878D82A}">
                    <a16:rowId xmlns:a16="http://schemas.microsoft.com/office/drawing/2014/main" val="1745696436"/>
                  </a:ext>
                </a:extLst>
              </a:tr>
              <a:tr h="510462">
                <a:tc>
                  <a:txBody>
                    <a:bodyPr/>
                    <a:lstStyle/>
                    <a:p>
                      <a:r>
                        <a:rPr lang="en-US" sz="1400" dirty="0"/>
                        <a:t>Return calls</a:t>
                      </a:r>
                    </a:p>
                  </a:txBody>
                  <a:tcPr>
                    <a:solidFill>
                      <a:schemeClr val="accent6">
                        <a:lumMod val="60000"/>
                        <a:lumOff val="40000"/>
                      </a:schemeClr>
                    </a:solidFill>
                  </a:tcPr>
                </a:tc>
                <a:tc>
                  <a:txBody>
                    <a:bodyPr/>
                    <a:lstStyle/>
                    <a:p>
                      <a:r>
                        <a:rPr lang="en-US" sz="1400" dirty="0"/>
                        <a:t>Varies</a:t>
                      </a:r>
                    </a:p>
                  </a:txBody>
                  <a:tcPr>
                    <a:solidFill>
                      <a:schemeClr val="accent6">
                        <a:lumMod val="60000"/>
                        <a:lumOff val="40000"/>
                      </a:schemeClr>
                    </a:solidFill>
                  </a:tcPr>
                </a:tc>
                <a:extLst>
                  <a:ext uri="{0D108BD9-81ED-4DB2-BD59-A6C34878D82A}">
                    <a16:rowId xmlns:a16="http://schemas.microsoft.com/office/drawing/2014/main" val="660352238"/>
                  </a:ext>
                </a:extLst>
              </a:tr>
              <a:tr h="325215">
                <a:tc>
                  <a:txBody>
                    <a:bodyPr/>
                    <a:lstStyle/>
                    <a:p>
                      <a:r>
                        <a:rPr lang="en-US" sz="1400" dirty="0"/>
                        <a:t>Forward unrelated calls</a:t>
                      </a:r>
                    </a:p>
                  </a:txBody>
                  <a:tcPr>
                    <a:solidFill>
                      <a:srgbClr val="FFB7B7"/>
                    </a:solidFill>
                  </a:tcPr>
                </a:tc>
                <a:tc>
                  <a:txBody>
                    <a:bodyPr/>
                    <a:lstStyle/>
                    <a:p>
                      <a:r>
                        <a:rPr lang="en-US" sz="1400" dirty="0"/>
                        <a:t>2</a:t>
                      </a:r>
                    </a:p>
                  </a:txBody>
                  <a:tcPr>
                    <a:solidFill>
                      <a:srgbClr val="FFB7B7"/>
                    </a:solidFill>
                  </a:tcPr>
                </a:tc>
                <a:extLst>
                  <a:ext uri="{0D108BD9-81ED-4DB2-BD59-A6C34878D82A}">
                    <a16:rowId xmlns:a16="http://schemas.microsoft.com/office/drawing/2014/main" val="2984900812"/>
                  </a:ext>
                </a:extLst>
              </a:tr>
              <a:tr h="468871">
                <a:tc>
                  <a:txBody>
                    <a:bodyPr/>
                    <a:lstStyle/>
                    <a:p>
                      <a:r>
                        <a:rPr lang="en-US" sz="1400" dirty="0"/>
                        <a:t>Review vacation list</a:t>
                      </a:r>
                    </a:p>
                  </a:txBody>
                  <a:tcPr/>
                </a:tc>
                <a:tc>
                  <a:txBody>
                    <a:bodyPr/>
                    <a:lstStyle/>
                    <a:p>
                      <a:r>
                        <a:rPr lang="en-US" sz="1400" dirty="0"/>
                        <a:t>0.5</a:t>
                      </a:r>
                    </a:p>
                  </a:txBody>
                  <a:tcPr/>
                </a:tc>
                <a:extLst>
                  <a:ext uri="{0D108BD9-81ED-4DB2-BD59-A6C34878D82A}">
                    <a16:rowId xmlns:a16="http://schemas.microsoft.com/office/drawing/2014/main" val="2134822904"/>
                  </a:ext>
                </a:extLst>
              </a:tr>
              <a:tr h="315318">
                <a:tc>
                  <a:txBody>
                    <a:bodyPr/>
                    <a:lstStyle/>
                    <a:p>
                      <a:r>
                        <a:rPr lang="en-US" sz="1400" dirty="0"/>
                        <a:t>Patrol property</a:t>
                      </a:r>
                    </a:p>
                  </a:txBody>
                  <a:tcPr/>
                </a:tc>
                <a:tc>
                  <a:txBody>
                    <a:bodyPr/>
                    <a:lstStyle/>
                    <a:p>
                      <a:endParaRPr lang="en-US" sz="1400" dirty="0"/>
                    </a:p>
                  </a:txBody>
                  <a:tcPr/>
                </a:tc>
                <a:extLst>
                  <a:ext uri="{0D108BD9-81ED-4DB2-BD59-A6C34878D82A}">
                    <a16:rowId xmlns:a16="http://schemas.microsoft.com/office/drawing/2014/main" val="245111398"/>
                  </a:ext>
                </a:extLst>
              </a:tr>
              <a:tr h="551632">
                <a:tc>
                  <a:txBody>
                    <a:bodyPr/>
                    <a:lstStyle/>
                    <a:p>
                      <a:r>
                        <a:rPr lang="en-US" sz="1400" dirty="0"/>
                        <a:t>Vacation report</a:t>
                      </a:r>
                    </a:p>
                  </a:txBody>
                  <a:tcPr>
                    <a:solidFill>
                      <a:schemeClr val="accent6">
                        <a:lumMod val="60000"/>
                        <a:lumOff val="40000"/>
                      </a:schemeClr>
                    </a:solidFill>
                  </a:tcPr>
                </a:tc>
                <a:tc>
                  <a:txBody>
                    <a:bodyPr/>
                    <a:lstStyle/>
                    <a:p>
                      <a:r>
                        <a:rPr lang="en-US" sz="1400" dirty="0"/>
                        <a:t>Varies</a:t>
                      </a:r>
                    </a:p>
                    <a:p>
                      <a:r>
                        <a:rPr lang="en-US" sz="1400" dirty="0"/>
                        <a:t>1.2 min per home</a:t>
                      </a:r>
                    </a:p>
                  </a:txBody>
                  <a:tcPr>
                    <a:solidFill>
                      <a:schemeClr val="accent6">
                        <a:lumMod val="60000"/>
                        <a:lumOff val="40000"/>
                      </a:schemeClr>
                    </a:solidFill>
                  </a:tcPr>
                </a:tc>
                <a:extLst>
                  <a:ext uri="{0D108BD9-81ED-4DB2-BD59-A6C34878D82A}">
                    <a16:rowId xmlns:a16="http://schemas.microsoft.com/office/drawing/2014/main" val="2478261815"/>
                  </a:ext>
                </a:extLst>
              </a:tr>
              <a:tr h="315318">
                <a:tc>
                  <a:txBody>
                    <a:bodyPr/>
                    <a:lstStyle/>
                    <a:p>
                      <a:r>
                        <a:rPr lang="en-US" sz="1400" dirty="0"/>
                        <a:t>Officer Log</a:t>
                      </a:r>
                    </a:p>
                  </a:txBody>
                  <a:tcPr/>
                </a:tc>
                <a:tc>
                  <a:txBody>
                    <a:bodyPr/>
                    <a:lstStyle/>
                    <a:p>
                      <a:r>
                        <a:rPr lang="en-US" sz="1400" dirty="0"/>
                        <a:t>5</a:t>
                      </a:r>
                    </a:p>
                  </a:txBody>
                  <a:tcPr/>
                </a:tc>
                <a:extLst>
                  <a:ext uri="{0D108BD9-81ED-4DB2-BD59-A6C34878D82A}">
                    <a16:rowId xmlns:a16="http://schemas.microsoft.com/office/drawing/2014/main" val="1697330969"/>
                  </a:ext>
                </a:extLst>
              </a:tr>
              <a:tr h="315318">
                <a:tc>
                  <a:txBody>
                    <a:bodyPr/>
                    <a:lstStyle/>
                    <a:p>
                      <a:r>
                        <a:rPr lang="en-US" sz="1400" dirty="0"/>
                        <a:t>Shift Log</a:t>
                      </a:r>
                    </a:p>
                  </a:txBody>
                  <a:tcPr/>
                </a:tc>
                <a:tc>
                  <a:txBody>
                    <a:bodyPr/>
                    <a:lstStyle/>
                    <a:p>
                      <a:r>
                        <a:rPr lang="en-US" sz="1400" dirty="0"/>
                        <a:t>3</a:t>
                      </a:r>
                    </a:p>
                  </a:txBody>
                  <a:tcPr/>
                </a:tc>
                <a:extLst>
                  <a:ext uri="{0D108BD9-81ED-4DB2-BD59-A6C34878D82A}">
                    <a16:rowId xmlns:a16="http://schemas.microsoft.com/office/drawing/2014/main" val="3091984523"/>
                  </a:ext>
                </a:extLst>
              </a:tr>
              <a:tr h="315318">
                <a:tc>
                  <a:txBody>
                    <a:bodyPr/>
                    <a:lstStyle/>
                    <a:p>
                      <a:r>
                        <a:rPr lang="en-US" sz="1400" dirty="0"/>
                        <a:t>Voicemail</a:t>
                      </a:r>
                    </a:p>
                  </a:txBody>
                  <a:tcPr/>
                </a:tc>
                <a:tc>
                  <a:txBody>
                    <a:bodyPr/>
                    <a:lstStyle/>
                    <a:p>
                      <a:endParaRPr lang="en-US" sz="1400" dirty="0"/>
                    </a:p>
                  </a:txBody>
                  <a:tcPr/>
                </a:tc>
                <a:extLst>
                  <a:ext uri="{0D108BD9-81ED-4DB2-BD59-A6C34878D82A}">
                    <a16:rowId xmlns:a16="http://schemas.microsoft.com/office/drawing/2014/main" val="2834412403"/>
                  </a:ext>
                </a:extLst>
              </a:tr>
              <a:tr h="510462">
                <a:tc>
                  <a:txBody>
                    <a:bodyPr/>
                    <a:lstStyle/>
                    <a:p>
                      <a:r>
                        <a:rPr lang="en-US" sz="1400" dirty="0"/>
                        <a:t>Return calls</a:t>
                      </a:r>
                    </a:p>
                  </a:txBody>
                  <a:tcPr>
                    <a:solidFill>
                      <a:schemeClr val="accent6">
                        <a:lumMod val="60000"/>
                        <a:lumOff val="40000"/>
                      </a:schemeClr>
                    </a:solidFill>
                  </a:tcPr>
                </a:tc>
                <a:tc>
                  <a:txBody>
                    <a:bodyPr/>
                    <a:lstStyle/>
                    <a:p>
                      <a:r>
                        <a:rPr lang="en-US" sz="1400" dirty="0"/>
                        <a:t>Varies</a:t>
                      </a:r>
                    </a:p>
                  </a:txBody>
                  <a:tcPr>
                    <a:solidFill>
                      <a:schemeClr val="accent6">
                        <a:lumMod val="60000"/>
                        <a:lumOff val="40000"/>
                      </a:schemeClr>
                    </a:solidFill>
                  </a:tcPr>
                </a:tc>
                <a:extLst>
                  <a:ext uri="{0D108BD9-81ED-4DB2-BD59-A6C34878D82A}">
                    <a16:rowId xmlns:a16="http://schemas.microsoft.com/office/drawing/2014/main" val="3552496096"/>
                  </a:ext>
                </a:extLst>
              </a:tr>
              <a:tr h="315318">
                <a:tc>
                  <a:txBody>
                    <a:bodyPr/>
                    <a:lstStyle/>
                    <a:p>
                      <a:r>
                        <a:rPr lang="en-US" sz="1400" dirty="0"/>
                        <a:t>Forward unrelated calls</a:t>
                      </a:r>
                    </a:p>
                  </a:txBody>
                  <a:tcPr>
                    <a:solidFill>
                      <a:srgbClr val="FFB7B7"/>
                    </a:solidFill>
                  </a:tcPr>
                </a:tc>
                <a:tc>
                  <a:txBody>
                    <a:bodyPr/>
                    <a:lstStyle/>
                    <a:p>
                      <a:r>
                        <a:rPr lang="en-US" sz="1400" dirty="0"/>
                        <a:t>2</a:t>
                      </a:r>
                    </a:p>
                  </a:txBody>
                  <a:tcPr>
                    <a:solidFill>
                      <a:srgbClr val="FFB7B7"/>
                    </a:solidFill>
                  </a:tcPr>
                </a:tc>
                <a:extLst>
                  <a:ext uri="{0D108BD9-81ED-4DB2-BD59-A6C34878D82A}">
                    <a16:rowId xmlns:a16="http://schemas.microsoft.com/office/drawing/2014/main" val="814300426"/>
                  </a:ext>
                </a:extLst>
              </a:tr>
              <a:tr h="315318">
                <a:tc>
                  <a:txBody>
                    <a:bodyPr/>
                    <a:lstStyle/>
                    <a:p>
                      <a:r>
                        <a:rPr lang="en-US" sz="1400" dirty="0"/>
                        <a:t>Organize officer log (notes, receipts)</a:t>
                      </a:r>
                    </a:p>
                  </a:txBody>
                  <a:tcPr/>
                </a:tc>
                <a:tc>
                  <a:txBody>
                    <a:bodyPr/>
                    <a:lstStyle/>
                    <a:p>
                      <a:r>
                        <a:rPr lang="en-US" sz="1400" dirty="0"/>
                        <a:t>3</a:t>
                      </a:r>
                    </a:p>
                  </a:txBody>
                  <a:tcPr/>
                </a:tc>
                <a:extLst>
                  <a:ext uri="{0D108BD9-81ED-4DB2-BD59-A6C34878D82A}">
                    <a16:rowId xmlns:a16="http://schemas.microsoft.com/office/drawing/2014/main" val="1520333600"/>
                  </a:ext>
                </a:extLst>
              </a:tr>
              <a:tr h="315318">
                <a:tc>
                  <a:txBody>
                    <a:bodyPr/>
                    <a:lstStyle/>
                    <a:p>
                      <a:r>
                        <a:rPr lang="en-US" sz="1400" dirty="0"/>
                        <a:t>Shift log out</a:t>
                      </a:r>
                    </a:p>
                  </a:txBody>
                  <a:tcPr/>
                </a:tc>
                <a:tc>
                  <a:txBody>
                    <a:bodyPr/>
                    <a:lstStyle/>
                    <a:p>
                      <a:r>
                        <a:rPr lang="en-US" sz="1400" dirty="0"/>
                        <a:t>0.42</a:t>
                      </a:r>
                    </a:p>
                  </a:txBody>
                  <a:tcPr/>
                </a:tc>
                <a:extLst>
                  <a:ext uri="{0D108BD9-81ED-4DB2-BD59-A6C34878D82A}">
                    <a16:rowId xmlns:a16="http://schemas.microsoft.com/office/drawing/2014/main" val="489284123"/>
                  </a:ext>
                </a:extLst>
              </a:tr>
            </a:tbl>
          </a:graphicData>
        </a:graphic>
      </p:graphicFrame>
      <p:sp>
        <p:nvSpPr>
          <p:cNvPr id="31" name="TextBox 30">
            <a:extLst>
              <a:ext uri="{FF2B5EF4-FFF2-40B4-BE49-F238E27FC236}">
                <a16:creationId xmlns:a16="http://schemas.microsoft.com/office/drawing/2014/main" id="{FC3AD969-1FDF-4EB4-908D-3FE2BC07D850}"/>
              </a:ext>
            </a:extLst>
          </p:cNvPr>
          <p:cNvSpPr txBox="1"/>
          <p:nvPr/>
        </p:nvSpPr>
        <p:spPr>
          <a:xfrm>
            <a:off x="158246" y="6368065"/>
            <a:ext cx="5464573" cy="369332"/>
          </a:xfrm>
          <a:prstGeom prst="rect">
            <a:avLst/>
          </a:prstGeom>
          <a:noFill/>
        </p:spPr>
        <p:txBody>
          <a:bodyPr wrap="none" rtlCol="0">
            <a:spAutoFit/>
          </a:bodyPr>
          <a:lstStyle/>
          <a:p>
            <a:r>
              <a:rPr lang="en-US" dirty="0"/>
              <a:t>Total low impact: 17.34 min, including non value: 4 min </a:t>
            </a:r>
          </a:p>
        </p:txBody>
      </p:sp>
      <p:sp>
        <p:nvSpPr>
          <p:cNvPr id="11" name="Wave 10">
            <a:extLst>
              <a:ext uri="{FF2B5EF4-FFF2-40B4-BE49-F238E27FC236}">
                <a16:creationId xmlns:a16="http://schemas.microsoft.com/office/drawing/2014/main" id="{1C63FD30-95B3-4DEF-8705-9B6C7C61D41F}"/>
              </a:ext>
            </a:extLst>
          </p:cNvPr>
          <p:cNvSpPr/>
          <p:nvPr/>
        </p:nvSpPr>
        <p:spPr>
          <a:xfrm>
            <a:off x="10337304" y="0"/>
            <a:ext cx="1854696" cy="748185"/>
          </a:xfrm>
          <a:prstGeom prst="wave">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n w="0"/>
                <a:solidFill>
                  <a:schemeClr val="bg1"/>
                </a:solidFill>
              </a:rPr>
              <a:t>Measure</a:t>
            </a:r>
          </a:p>
        </p:txBody>
      </p:sp>
    </p:spTree>
    <p:extLst>
      <p:ext uri="{BB962C8B-B14F-4D97-AF65-F5344CB8AC3E}">
        <p14:creationId xmlns:p14="http://schemas.microsoft.com/office/powerpoint/2010/main" val="557447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12" name="Rectangle 1">
            <a:extLst>
              <a:ext uri="{FF2B5EF4-FFF2-40B4-BE49-F238E27FC236}">
                <a16:creationId xmlns:a16="http://schemas.microsoft.com/office/drawing/2014/main" id="{82DE386A-C934-4B2D-97E7-9F961BB6F848}"/>
              </a:ext>
            </a:extLst>
          </p:cNvPr>
          <p:cNvSpPr>
            <a:spLocks noChangeArrowheads="1"/>
          </p:cNvSpPr>
          <p:nvPr/>
        </p:nvSpPr>
        <p:spPr bwMode="auto">
          <a:xfrm>
            <a:off x="-13563933" y="6034673"/>
            <a:ext cx="6700935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44D6E"/>
                </a:solidFill>
                <a:effectLst/>
                <a:latin typeface="Arial" panose="020B0604020202020204" pitchFamily="34" charset="0"/>
                <a:ea typeface="Times New Roman" panose="02020603050405020304" pitchFamily="18" charset="0"/>
              </a:rPr>
              <a:t>Data Stratification Tree / y=f(x)</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13">
            <a:extLst>
              <a:ext uri="{FF2B5EF4-FFF2-40B4-BE49-F238E27FC236}">
                <a16:creationId xmlns:a16="http://schemas.microsoft.com/office/drawing/2014/main" id="{9956DDB3-4E19-48C5-8447-1A93B1012CCB}"/>
              </a:ext>
            </a:extLst>
          </p:cNvPr>
          <p:cNvSpPr/>
          <p:nvPr/>
        </p:nvSpPr>
        <p:spPr>
          <a:xfrm>
            <a:off x="6641431" y="137015"/>
            <a:ext cx="3876631" cy="400110"/>
          </a:xfrm>
          <a:prstGeom prst="rect">
            <a:avLst/>
          </a:prstGeom>
        </p:spPr>
        <p:txBody>
          <a:bodyPr wrap="square">
            <a:spAutoFit/>
          </a:bodyPr>
          <a:lstStyle/>
          <a:p>
            <a:r>
              <a:rPr lang="en-US" sz="2000" b="1" dirty="0">
                <a:solidFill>
                  <a:schemeClr val="accent5">
                    <a:lumMod val="75000"/>
                  </a:schemeClr>
                </a:solidFill>
              </a:rPr>
              <a:t>Measure Administrative Time</a:t>
            </a:r>
            <a:endParaRPr lang="en-US" sz="2000" dirty="0"/>
          </a:p>
        </p:txBody>
      </p:sp>
      <p:sp>
        <p:nvSpPr>
          <p:cNvPr id="28" name="TextBox 27">
            <a:extLst>
              <a:ext uri="{FF2B5EF4-FFF2-40B4-BE49-F238E27FC236}">
                <a16:creationId xmlns:a16="http://schemas.microsoft.com/office/drawing/2014/main" id="{FE02EBC4-C7AD-4A00-9114-20AC5B2D84E9}"/>
              </a:ext>
            </a:extLst>
          </p:cNvPr>
          <p:cNvSpPr txBox="1"/>
          <p:nvPr/>
        </p:nvSpPr>
        <p:spPr>
          <a:xfrm>
            <a:off x="61172" y="843677"/>
            <a:ext cx="5400510" cy="2585323"/>
          </a:xfrm>
          <a:prstGeom prst="rect">
            <a:avLst/>
          </a:prstGeom>
          <a:noFill/>
        </p:spPr>
        <p:txBody>
          <a:bodyPr wrap="square" rtlCol="0">
            <a:spAutoFit/>
          </a:bodyPr>
          <a:lstStyle/>
          <a:p>
            <a:r>
              <a:rPr lang="en-US" dirty="0">
                <a:solidFill>
                  <a:schemeClr val="accent5">
                    <a:lumMod val="75000"/>
                  </a:schemeClr>
                </a:solidFill>
              </a:rPr>
              <a:t>Summary </a:t>
            </a:r>
          </a:p>
          <a:p>
            <a:r>
              <a:rPr lang="en-US" b="1" dirty="0"/>
              <a:t>Data summary: </a:t>
            </a:r>
            <a:r>
              <a:rPr lang="en-US" dirty="0"/>
              <a:t>Administrative time spent on vacation patrol tasks, based on vacation patrol data recorded in 2017.</a:t>
            </a:r>
          </a:p>
          <a:p>
            <a:r>
              <a:rPr lang="en-US" b="1" dirty="0"/>
              <a:t>Data type: </a:t>
            </a:r>
            <a:r>
              <a:rPr lang="en-US" dirty="0"/>
              <a:t>Continuous</a:t>
            </a:r>
          </a:p>
          <a:p>
            <a:r>
              <a:rPr lang="en-US" b="1" dirty="0"/>
              <a:t>Tools:</a:t>
            </a:r>
            <a:r>
              <a:rPr lang="en-US" dirty="0"/>
              <a:t> Measures of Central Tendency, Measures of Dispersion</a:t>
            </a:r>
          </a:p>
          <a:p>
            <a:r>
              <a:rPr lang="en-US" b="1" dirty="0"/>
              <a:t>Goal: </a:t>
            </a:r>
            <a:r>
              <a:rPr lang="en-US" dirty="0"/>
              <a:t>Obtain measures of central tendency and dispersion for vacation patrol administrative tasks.</a:t>
            </a:r>
            <a:endParaRPr lang="en-US" b="1" dirty="0"/>
          </a:p>
        </p:txBody>
      </p:sp>
      <p:sp>
        <p:nvSpPr>
          <p:cNvPr id="16" name="Wave 15">
            <a:extLst>
              <a:ext uri="{FF2B5EF4-FFF2-40B4-BE49-F238E27FC236}">
                <a16:creationId xmlns:a16="http://schemas.microsoft.com/office/drawing/2014/main" id="{E738FEED-50D0-4785-A2DE-B6F75EB8DD19}"/>
              </a:ext>
            </a:extLst>
          </p:cNvPr>
          <p:cNvSpPr/>
          <p:nvPr/>
        </p:nvSpPr>
        <p:spPr>
          <a:xfrm>
            <a:off x="0" y="137015"/>
            <a:ext cx="1854696" cy="748185"/>
          </a:xfrm>
          <a:prstGeom prst="wave">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n w="0"/>
                <a:solidFill>
                  <a:schemeClr val="bg1"/>
                </a:solidFill>
              </a:rPr>
              <a:t>Measure</a:t>
            </a:r>
          </a:p>
        </p:txBody>
      </p:sp>
      <p:sp>
        <p:nvSpPr>
          <p:cNvPr id="22" name="Rectangle 21">
            <a:extLst>
              <a:ext uri="{FF2B5EF4-FFF2-40B4-BE49-F238E27FC236}">
                <a16:creationId xmlns:a16="http://schemas.microsoft.com/office/drawing/2014/main" id="{2832A915-86FC-4D41-B1FE-BAA1C1BF330E}"/>
              </a:ext>
            </a:extLst>
          </p:cNvPr>
          <p:cNvSpPr/>
          <p:nvPr/>
        </p:nvSpPr>
        <p:spPr>
          <a:xfrm>
            <a:off x="5550570" y="742663"/>
            <a:ext cx="6227300" cy="7816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50" dirty="0">
                <a:ln w="0"/>
                <a:solidFill>
                  <a:schemeClr val="bg2"/>
                </a:solidFill>
                <a:effectLst>
                  <a:innerShdw blurRad="63500" dist="50800" dir="13500000">
                    <a:srgbClr val="000000">
                      <a:alpha val="50000"/>
                    </a:srgbClr>
                  </a:innerShdw>
                </a:effectLst>
              </a:rPr>
              <a:t>Vacation Patrol Tasks = number of vacation patrols per shift * 1.2 minutes</a:t>
            </a:r>
            <a:endParaRPr lang="en-US" dirty="0"/>
          </a:p>
        </p:txBody>
      </p:sp>
      <p:graphicFrame>
        <p:nvGraphicFramePr>
          <p:cNvPr id="4" name="Table 3">
            <a:extLst>
              <a:ext uri="{FF2B5EF4-FFF2-40B4-BE49-F238E27FC236}">
                <a16:creationId xmlns:a16="http://schemas.microsoft.com/office/drawing/2014/main" id="{13262BF2-B3A6-4A1B-92DC-D961CCDB49A7}"/>
              </a:ext>
            </a:extLst>
          </p:cNvPr>
          <p:cNvGraphicFramePr>
            <a:graphicFrameLocks noGrp="1"/>
          </p:cNvGraphicFramePr>
          <p:nvPr>
            <p:extLst>
              <p:ext uri="{D42A27DB-BD31-4B8C-83A1-F6EECF244321}">
                <p14:modId xmlns:p14="http://schemas.microsoft.com/office/powerpoint/2010/main" val="1740664172"/>
              </p:ext>
            </p:extLst>
          </p:nvPr>
        </p:nvGraphicFramePr>
        <p:xfrm>
          <a:off x="5550570" y="1543093"/>
          <a:ext cx="6227300" cy="3549972"/>
        </p:xfrm>
        <a:graphic>
          <a:graphicData uri="http://schemas.openxmlformats.org/drawingml/2006/table">
            <a:tbl>
              <a:tblPr>
                <a:tableStyleId>{5C22544A-7EE6-4342-B048-85BDC9FD1C3A}</a:tableStyleId>
              </a:tblPr>
              <a:tblGrid>
                <a:gridCol w="1469071">
                  <a:extLst>
                    <a:ext uri="{9D8B030D-6E8A-4147-A177-3AD203B41FA5}">
                      <a16:colId xmlns:a16="http://schemas.microsoft.com/office/drawing/2014/main" val="2179924624"/>
                    </a:ext>
                  </a:extLst>
                </a:gridCol>
                <a:gridCol w="1196057">
                  <a:extLst>
                    <a:ext uri="{9D8B030D-6E8A-4147-A177-3AD203B41FA5}">
                      <a16:colId xmlns:a16="http://schemas.microsoft.com/office/drawing/2014/main" val="2932334402"/>
                    </a:ext>
                  </a:extLst>
                </a:gridCol>
                <a:gridCol w="1417068">
                  <a:extLst>
                    <a:ext uri="{9D8B030D-6E8A-4147-A177-3AD203B41FA5}">
                      <a16:colId xmlns:a16="http://schemas.microsoft.com/office/drawing/2014/main" val="260391119"/>
                    </a:ext>
                  </a:extLst>
                </a:gridCol>
                <a:gridCol w="2145104">
                  <a:extLst>
                    <a:ext uri="{9D8B030D-6E8A-4147-A177-3AD203B41FA5}">
                      <a16:colId xmlns:a16="http://schemas.microsoft.com/office/drawing/2014/main" val="2628540952"/>
                    </a:ext>
                  </a:extLst>
                </a:gridCol>
              </a:tblGrid>
              <a:tr h="295831">
                <a:tc gridSpan="4">
                  <a:txBody>
                    <a:bodyPr/>
                    <a:lstStyle/>
                    <a:p>
                      <a:pPr algn="l" fontAlgn="b"/>
                      <a:r>
                        <a:rPr lang="en-US" sz="1800" b="1" i="0" u="none" strike="noStrike" dirty="0">
                          <a:solidFill>
                            <a:srgbClr val="000000"/>
                          </a:solidFill>
                          <a:effectLst/>
                          <a:latin typeface="+mn-lt"/>
                        </a:rPr>
                        <a:t>Measures of Central Tendency</a:t>
                      </a:r>
                    </a:p>
                  </a:txBody>
                  <a:tcPr marL="6350" marR="6350" marT="6350" marB="0" anchor="b"/>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54285714"/>
                  </a:ext>
                </a:extLst>
              </a:tr>
              <a:tr h="295831">
                <a:tc>
                  <a:txBody>
                    <a:bodyPr/>
                    <a:lstStyle/>
                    <a:p>
                      <a:pPr algn="l" fontAlgn="b"/>
                      <a:endParaRPr lang="en-US" sz="1800" b="0" i="0" u="none" strike="noStrike" dirty="0">
                        <a:solidFill>
                          <a:srgbClr val="000000"/>
                        </a:solidFill>
                        <a:effectLst/>
                        <a:latin typeface="+mn-lt"/>
                      </a:endParaRPr>
                    </a:p>
                  </a:txBody>
                  <a:tcPr marL="6350" marR="6350" marT="6350" marB="0" anchor="b"/>
                </a:tc>
                <a:tc gridSpan="2">
                  <a:txBody>
                    <a:bodyPr/>
                    <a:lstStyle/>
                    <a:p>
                      <a:pPr algn="l" fontAlgn="b"/>
                      <a:r>
                        <a:rPr lang="en-US" sz="1800" b="0" i="0" u="none" strike="noStrike" dirty="0">
                          <a:solidFill>
                            <a:srgbClr val="000000"/>
                          </a:solidFill>
                          <a:effectLst/>
                          <a:latin typeface="+mn-lt"/>
                        </a:rPr>
                        <a:t># Vacation patrols (X)</a:t>
                      </a:r>
                    </a:p>
                  </a:txBody>
                  <a:tcPr marL="6350" marR="6350" marT="6350" marB="0" anchor="b"/>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800" u="none" strike="noStrike" dirty="0">
                          <a:effectLst/>
                          <a:latin typeface="+mn-lt"/>
                        </a:rPr>
                        <a:t>X *1.2 (min)</a:t>
                      </a:r>
                      <a:endParaRPr lang="en-US" sz="18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1992785025"/>
                  </a:ext>
                </a:extLst>
              </a:tr>
              <a:tr h="295831">
                <a:tc>
                  <a:txBody>
                    <a:bodyPr/>
                    <a:lstStyle/>
                    <a:p>
                      <a:pPr algn="l" fontAlgn="b"/>
                      <a:r>
                        <a:rPr lang="en-US" sz="1800" u="none" strike="noStrike" dirty="0">
                          <a:effectLst/>
                          <a:latin typeface="+mn-lt"/>
                        </a:rPr>
                        <a:t>Mean</a:t>
                      </a:r>
                      <a:endParaRPr lang="en-US" sz="1800" b="0" i="0" u="none" strike="noStrike" dirty="0">
                        <a:solidFill>
                          <a:srgbClr val="000000"/>
                        </a:solidFill>
                        <a:effectLst/>
                        <a:latin typeface="+mn-lt"/>
                      </a:endParaRPr>
                    </a:p>
                  </a:txBody>
                  <a:tcPr marL="6350" marR="6350" marT="6350" marB="0" anchor="b"/>
                </a:tc>
                <a:tc gridSpan="2">
                  <a:txBody>
                    <a:bodyPr/>
                    <a:lstStyle/>
                    <a:p>
                      <a:pPr algn="r" fontAlgn="b"/>
                      <a:r>
                        <a:rPr lang="en-US" sz="1800" u="none" strike="noStrike">
                          <a:effectLst/>
                          <a:latin typeface="+mn-lt"/>
                        </a:rPr>
                        <a:t>10.20</a:t>
                      </a:r>
                      <a:endParaRPr lang="en-US" sz="1800" b="0" i="0" u="none" strike="noStrike">
                        <a:solidFill>
                          <a:srgbClr val="000000"/>
                        </a:solidFill>
                        <a:effectLst/>
                        <a:latin typeface="+mn-lt"/>
                      </a:endParaRPr>
                    </a:p>
                  </a:txBody>
                  <a:tcPr marL="6350" marR="6350" marT="6350" marB="0" anchor="b"/>
                </a:tc>
                <a:tc hMerge="1">
                  <a:txBody>
                    <a:bodyPr/>
                    <a:lstStyle/>
                    <a:p>
                      <a:pPr algn="r" fontAlgn="b"/>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800" u="none" strike="noStrike" dirty="0">
                          <a:effectLst/>
                          <a:highlight>
                            <a:srgbClr val="FFFF00"/>
                          </a:highlight>
                          <a:latin typeface="+mn-lt"/>
                        </a:rPr>
                        <a:t>12.24382</a:t>
                      </a:r>
                      <a:endParaRPr lang="en-US" sz="1800" b="0" i="0" u="none" strike="noStrike" dirty="0">
                        <a:solidFill>
                          <a:srgbClr val="000000"/>
                        </a:solidFill>
                        <a:effectLst/>
                        <a:highlight>
                          <a:srgbClr val="FFFF00"/>
                        </a:highlight>
                        <a:latin typeface="+mn-lt"/>
                      </a:endParaRPr>
                    </a:p>
                  </a:txBody>
                  <a:tcPr marL="6350" marR="6350" marT="6350" marB="0" anchor="b"/>
                </a:tc>
                <a:extLst>
                  <a:ext uri="{0D108BD9-81ED-4DB2-BD59-A6C34878D82A}">
                    <a16:rowId xmlns:a16="http://schemas.microsoft.com/office/drawing/2014/main" val="2706986271"/>
                  </a:ext>
                </a:extLst>
              </a:tr>
              <a:tr h="295831">
                <a:tc>
                  <a:txBody>
                    <a:bodyPr/>
                    <a:lstStyle/>
                    <a:p>
                      <a:pPr algn="l" fontAlgn="b"/>
                      <a:r>
                        <a:rPr lang="en-US" sz="1800" u="none" strike="noStrike" dirty="0">
                          <a:effectLst/>
                          <a:latin typeface="+mn-lt"/>
                        </a:rPr>
                        <a:t>Median</a:t>
                      </a:r>
                      <a:endParaRPr lang="en-US" sz="1800" b="0" i="0" u="none" strike="noStrike" dirty="0">
                        <a:solidFill>
                          <a:srgbClr val="000000"/>
                        </a:solidFill>
                        <a:effectLst/>
                        <a:latin typeface="+mn-lt"/>
                      </a:endParaRPr>
                    </a:p>
                  </a:txBody>
                  <a:tcPr marL="6350" marR="6350" marT="6350" marB="0" anchor="b"/>
                </a:tc>
                <a:tc gridSpan="2">
                  <a:txBody>
                    <a:bodyPr/>
                    <a:lstStyle/>
                    <a:p>
                      <a:pPr algn="r" fontAlgn="b"/>
                      <a:r>
                        <a:rPr lang="en-US" sz="1800" u="none" strike="noStrike" dirty="0">
                          <a:effectLst/>
                          <a:latin typeface="+mn-lt"/>
                        </a:rPr>
                        <a:t>9.00</a:t>
                      </a:r>
                      <a:endParaRPr lang="en-US" sz="1800" b="0" i="0" u="none" strike="noStrike" dirty="0">
                        <a:solidFill>
                          <a:srgbClr val="000000"/>
                        </a:solidFill>
                        <a:effectLst/>
                        <a:latin typeface="+mn-lt"/>
                      </a:endParaRPr>
                    </a:p>
                  </a:txBody>
                  <a:tcPr marL="6350" marR="6350" marT="6350" marB="0" anchor="b"/>
                </a:tc>
                <a:tc hMerge="1">
                  <a:txBody>
                    <a:bodyPr/>
                    <a:lstStyle/>
                    <a:p>
                      <a:pPr algn="r" fontAlgn="b"/>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800" u="none" strike="noStrike" dirty="0">
                          <a:effectLst/>
                          <a:highlight>
                            <a:srgbClr val="FFFF00"/>
                          </a:highlight>
                          <a:latin typeface="+mn-lt"/>
                        </a:rPr>
                        <a:t>10.8</a:t>
                      </a:r>
                      <a:endParaRPr lang="en-US" sz="1800" b="0" i="0" u="none" strike="noStrike" dirty="0">
                        <a:solidFill>
                          <a:srgbClr val="000000"/>
                        </a:solidFill>
                        <a:effectLst/>
                        <a:highlight>
                          <a:srgbClr val="FFFF00"/>
                        </a:highlight>
                        <a:latin typeface="+mn-lt"/>
                      </a:endParaRPr>
                    </a:p>
                  </a:txBody>
                  <a:tcPr marL="6350" marR="6350" marT="6350" marB="0" anchor="b"/>
                </a:tc>
                <a:extLst>
                  <a:ext uri="{0D108BD9-81ED-4DB2-BD59-A6C34878D82A}">
                    <a16:rowId xmlns:a16="http://schemas.microsoft.com/office/drawing/2014/main" val="2582683628"/>
                  </a:ext>
                </a:extLst>
              </a:tr>
              <a:tr h="295831">
                <a:tc>
                  <a:txBody>
                    <a:bodyPr/>
                    <a:lstStyle/>
                    <a:p>
                      <a:pPr algn="l" fontAlgn="b"/>
                      <a:r>
                        <a:rPr lang="en-US" sz="1800" u="none" strike="noStrike" dirty="0">
                          <a:effectLst/>
                          <a:latin typeface="+mn-lt"/>
                        </a:rPr>
                        <a:t>Mode</a:t>
                      </a:r>
                      <a:endParaRPr lang="en-US" sz="1800" b="0" i="0" u="none" strike="noStrike" dirty="0">
                        <a:solidFill>
                          <a:srgbClr val="000000"/>
                        </a:solidFill>
                        <a:effectLst/>
                        <a:latin typeface="+mn-lt"/>
                      </a:endParaRPr>
                    </a:p>
                  </a:txBody>
                  <a:tcPr marL="6350" marR="6350" marT="6350" marB="0" anchor="b"/>
                </a:tc>
                <a:tc gridSpan="2">
                  <a:txBody>
                    <a:bodyPr/>
                    <a:lstStyle/>
                    <a:p>
                      <a:pPr algn="r" fontAlgn="b"/>
                      <a:r>
                        <a:rPr lang="en-US" sz="1800" u="none" strike="noStrike" dirty="0">
                          <a:effectLst/>
                          <a:latin typeface="+mn-lt"/>
                        </a:rPr>
                        <a:t>8.00</a:t>
                      </a:r>
                      <a:endParaRPr lang="en-US" sz="1800" b="0" i="0" u="none" strike="noStrike" dirty="0">
                        <a:solidFill>
                          <a:srgbClr val="000000"/>
                        </a:solidFill>
                        <a:effectLst/>
                        <a:latin typeface="+mn-lt"/>
                      </a:endParaRPr>
                    </a:p>
                  </a:txBody>
                  <a:tcPr marL="6350" marR="6350" marT="6350" marB="0" anchor="b"/>
                </a:tc>
                <a:tc hMerge="1">
                  <a:txBody>
                    <a:bodyPr/>
                    <a:lstStyle/>
                    <a:p>
                      <a:pPr algn="r" fontAlgn="b"/>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800" u="none" strike="noStrike" dirty="0">
                          <a:effectLst/>
                          <a:highlight>
                            <a:srgbClr val="FFFF00"/>
                          </a:highlight>
                          <a:latin typeface="+mn-lt"/>
                        </a:rPr>
                        <a:t>9.6</a:t>
                      </a:r>
                      <a:endParaRPr lang="en-US" sz="1800" b="0" i="0" u="none" strike="noStrike" dirty="0">
                        <a:solidFill>
                          <a:srgbClr val="000000"/>
                        </a:solidFill>
                        <a:effectLst/>
                        <a:highlight>
                          <a:srgbClr val="FFFF00"/>
                        </a:highlight>
                        <a:latin typeface="+mn-lt"/>
                      </a:endParaRPr>
                    </a:p>
                  </a:txBody>
                  <a:tcPr marL="6350" marR="6350" marT="6350" marB="0" anchor="b"/>
                </a:tc>
                <a:extLst>
                  <a:ext uri="{0D108BD9-81ED-4DB2-BD59-A6C34878D82A}">
                    <a16:rowId xmlns:a16="http://schemas.microsoft.com/office/drawing/2014/main" val="1708268178"/>
                  </a:ext>
                </a:extLst>
              </a:tr>
              <a:tr h="295831">
                <a:tc gridSpan="4">
                  <a:txBody>
                    <a:bodyPr/>
                    <a:lstStyle/>
                    <a:p>
                      <a:pPr algn="l" fontAlgn="b"/>
                      <a:r>
                        <a:rPr lang="en-US" sz="1800" b="1" i="0" u="none" strike="noStrike" dirty="0">
                          <a:solidFill>
                            <a:srgbClr val="000000"/>
                          </a:solidFill>
                          <a:effectLst/>
                          <a:latin typeface="+mn-lt"/>
                        </a:rPr>
                        <a:t>Measures of Dispersion</a:t>
                      </a:r>
                    </a:p>
                  </a:txBody>
                  <a:tcPr marL="6350" marR="6350" marT="6350" marB="0" anchor="b"/>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tc hMerge="1">
                  <a:txBody>
                    <a:bodyPr/>
                    <a:lstStyle/>
                    <a:p>
                      <a:pPr algn="l" fontAlgn="b"/>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20430536"/>
                  </a:ext>
                </a:extLst>
              </a:tr>
              <a:tr h="295831">
                <a:tc gridSpan="2">
                  <a:txBody>
                    <a:bodyPr/>
                    <a:lstStyle/>
                    <a:p>
                      <a:pPr algn="l" fontAlgn="b"/>
                      <a:r>
                        <a:rPr lang="en-US" sz="1800" u="none" strike="noStrike" dirty="0">
                          <a:effectLst/>
                          <a:latin typeface="+mn-lt"/>
                        </a:rPr>
                        <a:t>Standard Deviation</a:t>
                      </a:r>
                      <a:endParaRPr lang="en-US" sz="1800" b="0" i="0" u="none" strike="noStrike" dirty="0">
                        <a:solidFill>
                          <a:srgbClr val="000000"/>
                        </a:solidFill>
                        <a:effectLst/>
                        <a:latin typeface="+mn-lt"/>
                      </a:endParaRPr>
                    </a:p>
                  </a:txBody>
                  <a:tcPr marL="6350" marR="6350" marT="6350" marB="0" anchor="b"/>
                </a:tc>
                <a:tc hMerge="1">
                  <a:txBody>
                    <a:bodyPr/>
                    <a:lstStyle/>
                    <a:p>
                      <a:pPr algn="r" fontAlgn="b"/>
                      <a:r>
                        <a:rPr lang="en-US" sz="1600" u="none" strike="noStrike" dirty="0">
                          <a:effectLst/>
                        </a:rPr>
                        <a:t>6.34</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800" u="none" strike="noStrike">
                          <a:effectLst/>
                          <a:latin typeface="+mn-lt"/>
                        </a:rPr>
                        <a:t>6.34</a:t>
                      </a:r>
                      <a:endParaRPr lang="en-US" sz="1800" b="0" i="0" u="none" strike="noStrike" dirty="0">
                        <a:solidFill>
                          <a:srgbClr val="000000"/>
                        </a:solidFill>
                        <a:effectLst/>
                        <a:latin typeface="+mn-lt"/>
                      </a:endParaRPr>
                    </a:p>
                  </a:txBody>
                  <a:tcPr marL="6350" marR="6350" marT="6350" marB="0" anchor="b"/>
                </a:tc>
                <a:tc>
                  <a:txBody>
                    <a:bodyPr/>
                    <a:lstStyle/>
                    <a:p>
                      <a:pPr algn="r" fontAlgn="b"/>
                      <a:r>
                        <a:rPr lang="en-US" sz="1800" u="none" strike="noStrike" dirty="0">
                          <a:effectLst/>
                          <a:highlight>
                            <a:srgbClr val="FFFF00"/>
                          </a:highlight>
                          <a:latin typeface="+mn-lt"/>
                        </a:rPr>
                        <a:t>7.605565</a:t>
                      </a:r>
                      <a:endParaRPr lang="en-US" sz="1800" b="0" i="0" u="none" strike="noStrike" dirty="0">
                        <a:solidFill>
                          <a:srgbClr val="000000"/>
                        </a:solidFill>
                        <a:effectLst/>
                        <a:highlight>
                          <a:srgbClr val="FFFF00"/>
                        </a:highlight>
                        <a:latin typeface="+mn-lt"/>
                      </a:endParaRPr>
                    </a:p>
                  </a:txBody>
                  <a:tcPr marL="6350" marR="6350" marT="6350" marB="0" anchor="b"/>
                </a:tc>
                <a:extLst>
                  <a:ext uri="{0D108BD9-81ED-4DB2-BD59-A6C34878D82A}">
                    <a16:rowId xmlns:a16="http://schemas.microsoft.com/office/drawing/2014/main" val="2160222935"/>
                  </a:ext>
                </a:extLst>
              </a:tr>
              <a:tr h="295831">
                <a:tc gridSpan="2">
                  <a:txBody>
                    <a:bodyPr/>
                    <a:lstStyle/>
                    <a:p>
                      <a:pPr algn="l" fontAlgn="b"/>
                      <a:r>
                        <a:rPr lang="en-US" sz="1800" u="none" strike="noStrike" dirty="0">
                          <a:effectLst/>
                          <a:latin typeface="+mn-lt"/>
                        </a:rPr>
                        <a:t>Min</a:t>
                      </a:r>
                      <a:endParaRPr lang="en-US" sz="1800" b="0" i="0" u="none" strike="noStrike" dirty="0">
                        <a:solidFill>
                          <a:srgbClr val="000000"/>
                        </a:solidFill>
                        <a:effectLst/>
                        <a:latin typeface="+mn-lt"/>
                      </a:endParaRPr>
                    </a:p>
                  </a:txBody>
                  <a:tcPr marL="6350" marR="6350" marT="6350" marB="0" anchor="b"/>
                </a:tc>
                <a:tc hMerge="1">
                  <a:txBody>
                    <a:bodyPr/>
                    <a:lstStyle/>
                    <a:p>
                      <a:pPr algn="r" fontAlgn="b"/>
                      <a:r>
                        <a:rPr lang="en-US" sz="1600" u="none" strike="noStrike" dirty="0">
                          <a:effectLst/>
                        </a:rPr>
                        <a:t>1.00</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800" u="none" strike="noStrike">
                          <a:effectLst/>
                          <a:latin typeface="+mn-lt"/>
                        </a:rPr>
                        <a:t>1.00</a:t>
                      </a:r>
                      <a:endParaRPr lang="en-US" sz="1800" b="0" i="0" u="none" strike="noStrike" dirty="0">
                        <a:solidFill>
                          <a:srgbClr val="000000"/>
                        </a:solidFill>
                        <a:effectLst/>
                        <a:latin typeface="+mn-lt"/>
                      </a:endParaRPr>
                    </a:p>
                  </a:txBody>
                  <a:tcPr marL="6350" marR="6350" marT="6350" marB="0" anchor="b"/>
                </a:tc>
                <a:tc>
                  <a:txBody>
                    <a:bodyPr/>
                    <a:lstStyle/>
                    <a:p>
                      <a:pPr algn="r" fontAlgn="b"/>
                      <a:r>
                        <a:rPr lang="en-US" sz="1800" u="none" strike="noStrike">
                          <a:effectLst/>
                          <a:highlight>
                            <a:srgbClr val="FFFF00"/>
                          </a:highlight>
                          <a:latin typeface="+mn-lt"/>
                        </a:rPr>
                        <a:t>1.2</a:t>
                      </a:r>
                      <a:endParaRPr lang="en-US" sz="1800" b="0" i="0" u="none" strike="noStrike">
                        <a:solidFill>
                          <a:srgbClr val="000000"/>
                        </a:solidFill>
                        <a:effectLst/>
                        <a:highlight>
                          <a:srgbClr val="FFFF00"/>
                        </a:highlight>
                        <a:latin typeface="+mn-lt"/>
                      </a:endParaRPr>
                    </a:p>
                  </a:txBody>
                  <a:tcPr marL="6350" marR="6350" marT="6350" marB="0" anchor="b"/>
                </a:tc>
                <a:extLst>
                  <a:ext uri="{0D108BD9-81ED-4DB2-BD59-A6C34878D82A}">
                    <a16:rowId xmlns:a16="http://schemas.microsoft.com/office/drawing/2014/main" val="3417127415"/>
                  </a:ext>
                </a:extLst>
              </a:tr>
              <a:tr h="295831">
                <a:tc gridSpan="2">
                  <a:txBody>
                    <a:bodyPr/>
                    <a:lstStyle/>
                    <a:p>
                      <a:pPr algn="l" fontAlgn="b"/>
                      <a:r>
                        <a:rPr lang="en-US" sz="1800" u="none" strike="noStrike" dirty="0">
                          <a:effectLst/>
                          <a:latin typeface="+mn-lt"/>
                        </a:rPr>
                        <a:t>Max</a:t>
                      </a:r>
                      <a:endParaRPr lang="en-US" sz="1800" b="0" i="0" u="none" strike="noStrike" dirty="0">
                        <a:solidFill>
                          <a:srgbClr val="000000"/>
                        </a:solidFill>
                        <a:effectLst/>
                        <a:latin typeface="+mn-lt"/>
                      </a:endParaRPr>
                    </a:p>
                  </a:txBody>
                  <a:tcPr marL="6350" marR="6350" marT="6350" marB="0" anchor="b"/>
                </a:tc>
                <a:tc hMerge="1">
                  <a:txBody>
                    <a:bodyPr/>
                    <a:lstStyle/>
                    <a:p>
                      <a:pPr algn="r" fontAlgn="b"/>
                      <a:r>
                        <a:rPr lang="en-US" sz="1600" u="none" strike="noStrike">
                          <a:effectLst/>
                        </a:rPr>
                        <a:t>29.00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800" u="none" strike="noStrike">
                          <a:effectLst/>
                          <a:latin typeface="+mn-lt"/>
                        </a:rPr>
                        <a:t>29.00</a:t>
                      </a:r>
                      <a:endParaRPr lang="en-US" sz="1800" b="0" i="0" u="none" strike="noStrike">
                        <a:solidFill>
                          <a:srgbClr val="000000"/>
                        </a:solidFill>
                        <a:effectLst/>
                        <a:latin typeface="+mn-lt"/>
                      </a:endParaRPr>
                    </a:p>
                  </a:txBody>
                  <a:tcPr marL="6350" marR="6350" marT="6350" marB="0" anchor="b"/>
                </a:tc>
                <a:tc>
                  <a:txBody>
                    <a:bodyPr/>
                    <a:lstStyle/>
                    <a:p>
                      <a:pPr algn="r" fontAlgn="b"/>
                      <a:r>
                        <a:rPr lang="en-US" sz="1800" u="none" strike="noStrike" dirty="0">
                          <a:effectLst/>
                          <a:highlight>
                            <a:srgbClr val="FFFF00"/>
                          </a:highlight>
                          <a:latin typeface="+mn-lt"/>
                        </a:rPr>
                        <a:t>34.8</a:t>
                      </a:r>
                      <a:endParaRPr lang="en-US" sz="1800" b="0" i="0" u="none" strike="noStrike" dirty="0">
                        <a:solidFill>
                          <a:srgbClr val="000000"/>
                        </a:solidFill>
                        <a:effectLst/>
                        <a:highlight>
                          <a:srgbClr val="FFFF00"/>
                        </a:highlight>
                        <a:latin typeface="+mn-lt"/>
                      </a:endParaRPr>
                    </a:p>
                  </a:txBody>
                  <a:tcPr marL="6350" marR="6350" marT="6350" marB="0" anchor="b"/>
                </a:tc>
                <a:extLst>
                  <a:ext uri="{0D108BD9-81ED-4DB2-BD59-A6C34878D82A}">
                    <a16:rowId xmlns:a16="http://schemas.microsoft.com/office/drawing/2014/main" val="2418399132"/>
                  </a:ext>
                </a:extLst>
              </a:tr>
              <a:tr h="295831">
                <a:tc gridSpan="2">
                  <a:txBody>
                    <a:bodyPr/>
                    <a:lstStyle/>
                    <a:p>
                      <a:pPr algn="l" fontAlgn="b"/>
                      <a:r>
                        <a:rPr lang="en-US" sz="1800" u="none" strike="noStrike" dirty="0">
                          <a:effectLst/>
                          <a:latin typeface="+mn-lt"/>
                        </a:rPr>
                        <a:t>Quartile, 25</a:t>
                      </a:r>
                      <a:r>
                        <a:rPr lang="en-US" sz="1800" u="none" strike="noStrike" baseline="30000" dirty="0">
                          <a:effectLst/>
                          <a:latin typeface="+mn-lt"/>
                        </a:rPr>
                        <a:t>th</a:t>
                      </a:r>
                      <a:r>
                        <a:rPr lang="en-US" sz="1800" u="none" strike="noStrike" dirty="0">
                          <a:effectLst/>
                          <a:latin typeface="+mn-lt"/>
                        </a:rPr>
                        <a:t> percentile</a:t>
                      </a:r>
                      <a:endParaRPr lang="en-US" sz="1800" b="0" i="0" u="none" strike="noStrike" dirty="0">
                        <a:solidFill>
                          <a:srgbClr val="000000"/>
                        </a:solidFill>
                        <a:effectLst/>
                        <a:latin typeface="+mn-lt"/>
                      </a:endParaRPr>
                    </a:p>
                  </a:txBody>
                  <a:tcPr marL="6350" marR="6350" marT="6350" marB="0" anchor="b"/>
                </a:tc>
                <a:tc hMerge="1">
                  <a:txBody>
                    <a:bodyPr/>
                    <a:lstStyle/>
                    <a:p>
                      <a:pPr algn="r" fontAlgn="b"/>
                      <a:r>
                        <a:rPr lang="en-US" sz="1600" u="none" strike="noStrike">
                          <a:effectLst/>
                        </a:rPr>
                        <a:t>6.00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800" u="none" strike="noStrike">
                          <a:effectLst/>
                          <a:latin typeface="+mn-lt"/>
                        </a:rPr>
                        <a:t>6.00</a:t>
                      </a:r>
                      <a:endParaRPr lang="en-US" sz="1800" b="0" i="0" u="none" strike="noStrike">
                        <a:solidFill>
                          <a:srgbClr val="000000"/>
                        </a:solidFill>
                        <a:effectLst/>
                        <a:latin typeface="+mn-lt"/>
                      </a:endParaRPr>
                    </a:p>
                  </a:txBody>
                  <a:tcPr marL="6350" marR="6350" marT="6350" marB="0" anchor="b"/>
                </a:tc>
                <a:tc>
                  <a:txBody>
                    <a:bodyPr/>
                    <a:lstStyle/>
                    <a:p>
                      <a:pPr algn="r" fontAlgn="b"/>
                      <a:r>
                        <a:rPr lang="en-US" sz="1800" u="none" strike="noStrike" dirty="0">
                          <a:effectLst/>
                          <a:highlight>
                            <a:srgbClr val="FFFF00"/>
                          </a:highlight>
                          <a:latin typeface="+mn-lt"/>
                        </a:rPr>
                        <a:t>7.2</a:t>
                      </a:r>
                      <a:endParaRPr lang="en-US" sz="1800" b="0" i="0" u="none" strike="noStrike" dirty="0">
                        <a:solidFill>
                          <a:srgbClr val="000000"/>
                        </a:solidFill>
                        <a:effectLst/>
                        <a:highlight>
                          <a:srgbClr val="FFFF00"/>
                        </a:highlight>
                        <a:latin typeface="+mn-lt"/>
                      </a:endParaRPr>
                    </a:p>
                  </a:txBody>
                  <a:tcPr marL="6350" marR="6350" marT="6350" marB="0" anchor="b"/>
                </a:tc>
                <a:extLst>
                  <a:ext uri="{0D108BD9-81ED-4DB2-BD59-A6C34878D82A}">
                    <a16:rowId xmlns:a16="http://schemas.microsoft.com/office/drawing/2014/main" val="1892486075"/>
                  </a:ext>
                </a:extLst>
              </a:tr>
              <a:tr h="295831">
                <a:tc gridSpan="2">
                  <a:txBody>
                    <a:bodyPr/>
                    <a:lstStyle/>
                    <a:p>
                      <a:pPr algn="l" fontAlgn="b"/>
                      <a:r>
                        <a:rPr lang="en-US" sz="1800" u="none" strike="noStrike" dirty="0">
                          <a:effectLst/>
                          <a:latin typeface="+mn-lt"/>
                        </a:rPr>
                        <a:t>Quartile, 50</a:t>
                      </a:r>
                      <a:r>
                        <a:rPr lang="en-US" sz="1800" u="none" strike="noStrike" baseline="30000" dirty="0">
                          <a:effectLst/>
                          <a:latin typeface="+mn-lt"/>
                        </a:rPr>
                        <a:t>th</a:t>
                      </a:r>
                      <a:r>
                        <a:rPr lang="en-US" sz="1800" u="none" strike="noStrike" dirty="0">
                          <a:effectLst/>
                          <a:latin typeface="+mn-lt"/>
                        </a:rPr>
                        <a:t> percentile</a:t>
                      </a:r>
                      <a:endParaRPr lang="en-US" sz="1800" b="0" i="0" u="none" strike="noStrike" dirty="0">
                        <a:solidFill>
                          <a:srgbClr val="000000"/>
                        </a:solidFill>
                        <a:effectLst/>
                        <a:latin typeface="+mn-lt"/>
                      </a:endParaRPr>
                    </a:p>
                  </a:txBody>
                  <a:tcPr marL="6350" marR="6350" marT="6350" marB="0" anchor="b"/>
                </a:tc>
                <a:tc hMerge="1">
                  <a:txBody>
                    <a:bodyPr/>
                    <a:lstStyle/>
                    <a:p>
                      <a:pPr algn="r" fontAlgn="b"/>
                      <a:r>
                        <a:rPr lang="en-US" sz="1600" u="none" strike="noStrike">
                          <a:effectLst/>
                        </a:rPr>
                        <a:t>9.00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800" u="none" strike="noStrike">
                          <a:effectLst/>
                          <a:latin typeface="+mn-lt"/>
                        </a:rPr>
                        <a:t>9.00</a:t>
                      </a:r>
                      <a:endParaRPr lang="en-US" sz="1800" b="0" i="0" u="none" strike="noStrike">
                        <a:solidFill>
                          <a:srgbClr val="000000"/>
                        </a:solidFill>
                        <a:effectLst/>
                        <a:latin typeface="+mn-lt"/>
                      </a:endParaRPr>
                    </a:p>
                  </a:txBody>
                  <a:tcPr marL="6350" marR="6350" marT="6350" marB="0" anchor="b"/>
                </a:tc>
                <a:tc>
                  <a:txBody>
                    <a:bodyPr/>
                    <a:lstStyle/>
                    <a:p>
                      <a:pPr algn="r" fontAlgn="b"/>
                      <a:r>
                        <a:rPr lang="en-US" sz="1800" u="none" strike="noStrike" dirty="0">
                          <a:effectLst/>
                          <a:highlight>
                            <a:srgbClr val="FFFF00"/>
                          </a:highlight>
                          <a:latin typeface="+mn-lt"/>
                        </a:rPr>
                        <a:t>10.8</a:t>
                      </a:r>
                      <a:endParaRPr lang="en-US" sz="1800" b="0" i="0" u="none" strike="noStrike" dirty="0">
                        <a:solidFill>
                          <a:srgbClr val="000000"/>
                        </a:solidFill>
                        <a:effectLst/>
                        <a:highlight>
                          <a:srgbClr val="FFFF00"/>
                        </a:highlight>
                        <a:latin typeface="+mn-lt"/>
                      </a:endParaRPr>
                    </a:p>
                  </a:txBody>
                  <a:tcPr marL="6350" marR="6350" marT="6350" marB="0" anchor="b"/>
                </a:tc>
                <a:extLst>
                  <a:ext uri="{0D108BD9-81ED-4DB2-BD59-A6C34878D82A}">
                    <a16:rowId xmlns:a16="http://schemas.microsoft.com/office/drawing/2014/main" val="2620477587"/>
                  </a:ext>
                </a:extLst>
              </a:tr>
              <a:tr h="295831">
                <a:tc gridSpan="2">
                  <a:txBody>
                    <a:bodyPr/>
                    <a:lstStyle/>
                    <a:p>
                      <a:pPr algn="l" fontAlgn="b"/>
                      <a:r>
                        <a:rPr lang="en-US" sz="1800" u="none" strike="noStrike" dirty="0">
                          <a:effectLst/>
                          <a:latin typeface="+mn-lt"/>
                        </a:rPr>
                        <a:t>Quartile, 75</a:t>
                      </a:r>
                      <a:r>
                        <a:rPr lang="en-US" sz="1800" u="none" strike="noStrike" baseline="30000" dirty="0">
                          <a:effectLst/>
                          <a:latin typeface="+mn-lt"/>
                        </a:rPr>
                        <a:t>th</a:t>
                      </a:r>
                      <a:r>
                        <a:rPr lang="en-US" sz="1800" u="none" strike="noStrike" dirty="0">
                          <a:effectLst/>
                          <a:latin typeface="+mn-lt"/>
                        </a:rPr>
                        <a:t> percentile</a:t>
                      </a:r>
                      <a:endParaRPr lang="en-US" sz="1800" b="0" i="0" u="none" strike="noStrike" dirty="0">
                        <a:solidFill>
                          <a:srgbClr val="000000"/>
                        </a:solidFill>
                        <a:effectLst/>
                        <a:latin typeface="+mn-lt"/>
                      </a:endParaRPr>
                    </a:p>
                  </a:txBody>
                  <a:tcPr marL="6350" marR="6350" marT="6350" marB="0" anchor="b"/>
                </a:tc>
                <a:tc hMerge="1">
                  <a:txBody>
                    <a:bodyPr/>
                    <a:lstStyle/>
                    <a:p>
                      <a:pPr algn="r" fontAlgn="b"/>
                      <a:r>
                        <a:rPr lang="en-US" sz="1600" u="none" strike="noStrike">
                          <a:effectLst/>
                        </a:rPr>
                        <a:t>14.00</a:t>
                      </a:r>
                      <a:endParaRPr lang="en-US" sz="16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800" u="none" strike="noStrike" dirty="0">
                          <a:effectLst/>
                          <a:latin typeface="+mn-lt"/>
                        </a:rPr>
                        <a:t>14.00</a:t>
                      </a:r>
                      <a:endParaRPr lang="en-US" sz="1800" b="0" i="0" u="none" strike="noStrike" dirty="0">
                        <a:solidFill>
                          <a:srgbClr val="000000"/>
                        </a:solidFill>
                        <a:effectLst/>
                        <a:latin typeface="+mn-lt"/>
                      </a:endParaRPr>
                    </a:p>
                  </a:txBody>
                  <a:tcPr marL="6350" marR="6350" marT="6350" marB="0" anchor="b"/>
                </a:tc>
                <a:tc>
                  <a:txBody>
                    <a:bodyPr/>
                    <a:lstStyle/>
                    <a:p>
                      <a:pPr algn="r" fontAlgn="b"/>
                      <a:r>
                        <a:rPr lang="en-US" sz="1800" u="none" strike="noStrike" dirty="0">
                          <a:effectLst/>
                          <a:highlight>
                            <a:srgbClr val="FFFF00"/>
                          </a:highlight>
                          <a:latin typeface="+mn-lt"/>
                        </a:rPr>
                        <a:t>16.8</a:t>
                      </a:r>
                      <a:endParaRPr lang="en-US" sz="1800" b="0" i="0" u="none" strike="noStrike" dirty="0">
                        <a:solidFill>
                          <a:srgbClr val="000000"/>
                        </a:solidFill>
                        <a:effectLst/>
                        <a:highlight>
                          <a:srgbClr val="FFFF00"/>
                        </a:highlight>
                        <a:latin typeface="+mn-lt"/>
                      </a:endParaRPr>
                    </a:p>
                  </a:txBody>
                  <a:tcPr marL="6350" marR="6350" marT="6350" marB="0" anchor="b"/>
                </a:tc>
                <a:extLst>
                  <a:ext uri="{0D108BD9-81ED-4DB2-BD59-A6C34878D82A}">
                    <a16:rowId xmlns:a16="http://schemas.microsoft.com/office/drawing/2014/main" val="334254101"/>
                  </a:ext>
                </a:extLst>
              </a:tr>
            </a:tbl>
          </a:graphicData>
        </a:graphic>
      </p:graphicFrame>
      <p:graphicFrame>
        <p:nvGraphicFramePr>
          <p:cNvPr id="5" name="Table 4">
            <a:extLst>
              <a:ext uri="{FF2B5EF4-FFF2-40B4-BE49-F238E27FC236}">
                <a16:creationId xmlns:a16="http://schemas.microsoft.com/office/drawing/2014/main" id="{BA8521E5-C720-410C-8B5C-E794D1F0EB20}"/>
              </a:ext>
            </a:extLst>
          </p:cNvPr>
          <p:cNvGraphicFramePr>
            <a:graphicFrameLocks noGrp="1"/>
          </p:cNvGraphicFramePr>
          <p:nvPr>
            <p:extLst>
              <p:ext uri="{D42A27DB-BD31-4B8C-83A1-F6EECF244321}">
                <p14:modId xmlns:p14="http://schemas.microsoft.com/office/powerpoint/2010/main" val="1852567999"/>
              </p:ext>
            </p:extLst>
          </p:nvPr>
        </p:nvGraphicFramePr>
        <p:xfrm>
          <a:off x="414129" y="6115337"/>
          <a:ext cx="11452629" cy="741680"/>
        </p:xfrm>
        <a:graphic>
          <a:graphicData uri="http://schemas.openxmlformats.org/drawingml/2006/table">
            <a:tbl>
              <a:tblPr firstRow="1" bandRow="1">
                <a:tableStyleId>{5C22544A-7EE6-4342-B048-85BDC9FD1C3A}</a:tableStyleId>
              </a:tblPr>
              <a:tblGrid>
                <a:gridCol w="3817543">
                  <a:extLst>
                    <a:ext uri="{9D8B030D-6E8A-4147-A177-3AD203B41FA5}">
                      <a16:colId xmlns:a16="http://schemas.microsoft.com/office/drawing/2014/main" val="3866782091"/>
                    </a:ext>
                  </a:extLst>
                </a:gridCol>
                <a:gridCol w="3999517">
                  <a:extLst>
                    <a:ext uri="{9D8B030D-6E8A-4147-A177-3AD203B41FA5}">
                      <a16:colId xmlns:a16="http://schemas.microsoft.com/office/drawing/2014/main" val="1235702688"/>
                    </a:ext>
                  </a:extLst>
                </a:gridCol>
                <a:gridCol w="3635569">
                  <a:extLst>
                    <a:ext uri="{9D8B030D-6E8A-4147-A177-3AD203B41FA5}">
                      <a16:colId xmlns:a16="http://schemas.microsoft.com/office/drawing/2014/main" val="1664620957"/>
                    </a:ext>
                  </a:extLst>
                </a:gridCol>
              </a:tblGrid>
              <a:tr h="370840">
                <a:tc>
                  <a:txBody>
                    <a:bodyPr/>
                    <a:lstStyle/>
                    <a:p>
                      <a:r>
                        <a:rPr lang="en-US" dirty="0"/>
                        <a:t>Fixed Administrative Tasks, min</a:t>
                      </a:r>
                    </a:p>
                  </a:txBody>
                  <a:tcPr/>
                </a:tc>
                <a:tc>
                  <a:txBody>
                    <a:bodyPr/>
                    <a:lstStyle/>
                    <a:p>
                      <a:r>
                        <a:rPr lang="en-US" dirty="0"/>
                        <a:t>Average  Vacation Patrol Tasks, min</a:t>
                      </a:r>
                    </a:p>
                  </a:txBody>
                  <a:tcPr/>
                </a:tc>
                <a:tc>
                  <a:txBody>
                    <a:bodyPr/>
                    <a:lstStyle/>
                    <a:p>
                      <a:r>
                        <a:rPr lang="en-US" dirty="0"/>
                        <a:t>TOTAL Administrative Time</a:t>
                      </a:r>
                    </a:p>
                  </a:txBody>
                  <a:tcPr/>
                </a:tc>
                <a:extLst>
                  <a:ext uri="{0D108BD9-81ED-4DB2-BD59-A6C34878D82A}">
                    <a16:rowId xmlns:a16="http://schemas.microsoft.com/office/drawing/2014/main" val="417213686"/>
                  </a:ext>
                </a:extLst>
              </a:tr>
              <a:tr h="370840">
                <a:tc>
                  <a:txBody>
                    <a:bodyPr/>
                    <a:lstStyle/>
                    <a:p>
                      <a:r>
                        <a:rPr lang="en-US" dirty="0"/>
                        <a:t>17.34</a:t>
                      </a:r>
                    </a:p>
                  </a:txBody>
                  <a:tcPr/>
                </a:tc>
                <a:tc>
                  <a:txBody>
                    <a:bodyPr/>
                    <a:lstStyle/>
                    <a:p>
                      <a:r>
                        <a:rPr lang="en-US" dirty="0"/>
                        <a:t>12.24</a:t>
                      </a:r>
                    </a:p>
                  </a:txBody>
                  <a:tcPr/>
                </a:tc>
                <a:tc>
                  <a:txBody>
                    <a:bodyPr/>
                    <a:lstStyle/>
                    <a:p>
                      <a:r>
                        <a:rPr lang="en-US" dirty="0"/>
                        <a:t>29.58</a:t>
                      </a:r>
                    </a:p>
                  </a:txBody>
                  <a:tcPr/>
                </a:tc>
                <a:extLst>
                  <a:ext uri="{0D108BD9-81ED-4DB2-BD59-A6C34878D82A}">
                    <a16:rowId xmlns:a16="http://schemas.microsoft.com/office/drawing/2014/main" val="2043390945"/>
                  </a:ext>
                </a:extLst>
              </a:tr>
            </a:tbl>
          </a:graphicData>
        </a:graphic>
      </p:graphicFrame>
      <p:sp>
        <p:nvSpPr>
          <p:cNvPr id="10" name="Double Brace 9">
            <a:extLst>
              <a:ext uri="{FF2B5EF4-FFF2-40B4-BE49-F238E27FC236}">
                <a16:creationId xmlns:a16="http://schemas.microsoft.com/office/drawing/2014/main" id="{75EB057B-9791-4383-B8DD-568A2F6DF206}"/>
              </a:ext>
            </a:extLst>
          </p:cNvPr>
          <p:cNvSpPr/>
          <p:nvPr/>
        </p:nvSpPr>
        <p:spPr>
          <a:xfrm>
            <a:off x="5900402" y="5162376"/>
            <a:ext cx="5527635" cy="840594"/>
          </a:xfrm>
          <a:prstGeom prst="bracePair">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1" name="TextBox 10">
            <a:extLst>
              <a:ext uri="{FF2B5EF4-FFF2-40B4-BE49-F238E27FC236}">
                <a16:creationId xmlns:a16="http://schemas.microsoft.com/office/drawing/2014/main" id="{F06898BF-47A6-474D-A2DF-ACDBB8A92529}"/>
              </a:ext>
            </a:extLst>
          </p:cNvPr>
          <p:cNvSpPr txBox="1"/>
          <p:nvPr/>
        </p:nvSpPr>
        <p:spPr>
          <a:xfrm>
            <a:off x="6096000" y="5409359"/>
            <a:ext cx="5225327" cy="369332"/>
          </a:xfrm>
          <a:prstGeom prst="rect">
            <a:avLst/>
          </a:prstGeom>
          <a:noFill/>
        </p:spPr>
        <p:txBody>
          <a:bodyPr wrap="square" rtlCol="0">
            <a:spAutoFit/>
          </a:bodyPr>
          <a:lstStyle/>
          <a:p>
            <a:pPr algn="ctr"/>
            <a:r>
              <a:rPr lang="en-US" b="1" dirty="0">
                <a:solidFill>
                  <a:srgbClr val="C00000"/>
                </a:solidFill>
                <a:effectLst>
                  <a:outerShdw blurRad="38100" dist="38100" dir="2700000" algn="tl">
                    <a:srgbClr val="000000">
                      <a:alpha val="43137"/>
                    </a:srgbClr>
                  </a:outerShdw>
                </a:effectLst>
              </a:rPr>
              <a:t>Average Administrative Time is 30 minutes per shift</a:t>
            </a:r>
          </a:p>
        </p:txBody>
      </p:sp>
      <p:sp>
        <p:nvSpPr>
          <p:cNvPr id="13" name="Action Button: Get Information 12">
            <a:hlinkClick r:id="" action="ppaction://noaction" highlightClick="1"/>
            <a:extLst>
              <a:ext uri="{FF2B5EF4-FFF2-40B4-BE49-F238E27FC236}">
                <a16:creationId xmlns:a16="http://schemas.microsoft.com/office/drawing/2014/main" id="{2E30811E-9344-4AF2-8FF8-338ECB0AEDBA}"/>
              </a:ext>
            </a:extLst>
          </p:cNvPr>
          <p:cNvSpPr/>
          <p:nvPr/>
        </p:nvSpPr>
        <p:spPr>
          <a:xfrm>
            <a:off x="4757746" y="5211249"/>
            <a:ext cx="830302" cy="840595"/>
          </a:xfrm>
          <a:prstGeom prst="actionButtonInformation">
            <a:avLst/>
          </a:prstGeom>
          <a:solidFill>
            <a:srgbClr val="FFB7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2ECF06F-038A-462A-BB83-C45F73EDADFC}"/>
              </a:ext>
            </a:extLst>
          </p:cNvPr>
          <p:cNvSpPr txBox="1"/>
          <p:nvPr/>
        </p:nvSpPr>
        <p:spPr>
          <a:xfrm>
            <a:off x="55780" y="3551348"/>
            <a:ext cx="4604167" cy="2031325"/>
          </a:xfrm>
          <a:prstGeom prst="rect">
            <a:avLst/>
          </a:prstGeom>
          <a:noFill/>
        </p:spPr>
        <p:txBody>
          <a:bodyPr wrap="square" rtlCol="0">
            <a:spAutoFit/>
          </a:bodyPr>
          <a:lstStyle/>
          <a:p>
            <a:r>
              <a:rPr lang="en-US" b="1" dirty="0"/>
              <a:t>Sample Size Calculation</a:t>
            </a:r>
          </a:p>
          <a:p>
            <a:r>
              <a:rPr lang="en-US" dirty="0"/>
              <a:t>Calculate sample size with </a:t>
            </a:r>
            <a:r>
              <a:rPr lang="en-US" i="1" dirty="0"/>
              <a:t>95% of confidence </a:t>
            </a:r>
            <a:r>
              <a:rPr lang="en-US" dirty="0"/>
              <a:t>level and E(margin of error) =</a:t>
            </a:r>
            <a:r>
              <a:rPr lang="en-US" i="1" dirty="0"/>
              <a:t>1 min </a:t>
            </a:r>
            <a:r>
              <a:rPr lang="en-US" dirty="0"/>
              <a:t>(sample mean is within 1 min of population mean).</a:t>
            </a:r>
          </a:p>
          <a:p>
            <a:r>
              <a:rPr lang="en-US" dirty="0"/>
              <a:t>Formula: n= (Z*(Standard Deviation)/E)^2.</a:t>
            </a:r>
          </a:p>
          <a:p>
            <a:r>
              <a:rPr lang="en-US" dirty="0"/>
              <a:t>Z (95% confidence level) = 1.96. n=(1.96(7.61)/1)^2=</a:t>
            </a:r>
            <a:r>
              <a:rPr lang="en-US" b="1" dirty="0">
                <a:highlight>
                  <a:srgbClr val="FFFF00"/>
                </a:highlight>
              </a:rPr>
              <a:t>223</a:t>
            </a:r>
            <a:endParaRPr lang="en-US" dirty="0"/>
          </a:p>
        </p:txBody>
      </p:sp>
    </p:spTree>
    <p:extLst>
      <p:ext uri="{BB962C8B-B14F-4D97-AF65-F5344CB8AC3E}">
        <p14:creationId xmlns:p14="http://schemas.microsoft.com/office/powerpoint/2010/main" val="1138854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84A409A-26BF-476C-858A-CFA0EBFAB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Wave 5">
            <a:extLst>
              <a:ext uri="{FF2B5EF4-FFF2-40B4-BE49-F238E27FC236}">
                <a16:creationId xmlns:a16="http://schemas.microsoft.com/office/drawing/2014/main" id="{F0ECCF4C-3A73-453D-BDA6-CCD333AD40B0}"/>
              </a:ext>
            </a:extLst>
          </p:cNvPr>
          <p:cNvSpPr/>
          <p:nvPr/>
        </p:nvSpPr>
        <p:spPr>
          <a:xfrm>
            <a:off x="29818" y="163789"/>
            <a:ext cx="1854696" cy="748185"/>
          </a:xfrm>
          <a:prstGeom prst="wave">
            <a:avLst/>
          </a:prstGeom>
          <a:solidFill>
            <a:schemeClr val="accent2">
              <a:lumMod val="75000"/>
            </a:schemeClr>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n w="0"/>
                <a:solidFill>
                  <a:schemeClr val="bg1"/>
                </a:solidFill>
              </a:rPr>
              <a:t>Analyze</a:t>
            </a:r>
          </a:p>
        </p:txBody>
      </p:sp>
      <p:sp>
        <p:nvSpPr>
          <p:cNvPr id="9" name="TextBox 8">
            <a:extLst>
              <a:ext uri="{FF2B5EF4-FFF2-40B4-BE49-F238E27FC236}">
                <a16:creationId xmlns:a16="http://schemas.microsoft.com/office/drawing/2014/main" id="{28D0C72E-6630-4302-8273-633BEB34DE71}"/>
              </a:ext>
            </a:extLst>
          </p:cNvPr>
          <p:cNvSpPr txBox="1"/>
          <p:nvPr/>
        </p:nvSpPr>
        <p:spPr>
          <a:xfrm>
            <a:off x="29819" y="824783"/>
            <a:ext cx="2484781" cy="3416320"/>
          </a:xfrm>
          <a:prstGeom prst="rect">
            <a:avLst/>
          </a:prstGeom>
          <a:noFill/>
        </p:spPr>
        <p:txBody>
          <a:bodyPr wrap="square" rtlCol="0">
            <a:spAutoFit/>
          </a:bodyPr>
          <a:lstStyle/>
          <a:p>
            <a:r>
              <a:rPr lang="en-US" dirty="0">
                <a:solidFill>
                  <a:schemeClr val="accent5">
                    <a:lumMod val="75000"/>
                  </a:schemeClr>
                </a:solidFill>
              </a:rPr>
              <a:t>Analysis Summary </a:t>
            </a:r>
          </a:p>
          <a:p>
            <a:r>
              <a:rPr lang="en-US" b="1" dirty="0"/>
              <a:t>Data summary: </a:t>
            </a:r>
            <a:r>
              <a:rPr lang="en-US" dirty="0"/>
              <a:t>Observed count of vacation patrols for 2012-2017.</a:t>
            </a:r>
          </a:p>
          <a:p>
            <a:r>
              <a:rPr lang="en-US" b="1" dirty="0"/>
              <a:t>Data type: </a:t>
            </a:r>
            <a:r>
              <a:rPr lang="en-US" dirty="0"/>
              <a:t>Discrete</a:t>
            </a:r>
          </a:p>
          <a:p>
            <a:r>
              <a:rPr lang="en-US" b="1" dirty="0"/>
              <a:t>Tools:</a:t>
            </a:r>
            <a:r>
              <a:rPr lang="en-US" dirty="0"/>
              <a:t> Time series analysis with Exponential Smoothing model, Time Plot.</a:t>
            </a:r>
          </a:p>
          <a:p>
            <a:r>
              <a:rPr lang="en-US" b="1" dirty="0"/>
              <a:t>Goal: </a:t>
            </a:r>
            <a:r>
              <a:rPr lang="en-US" dirty="0"/>
              <a:t>Forecast vacation patrols data for 2018.</a:t>
            </a:r>
          </a:p>
        </p:txBody>
      </p:sp>
      <p:sp>
        <p:nvSpPr>
          <p:cNvPr id="14" name="Rectangle 13">
            <a:extLst>
              <a:ext uri="{FF2B5EF4-FFF2-40B4-BE49-F238E27FC236}">
                <a16:creationId xmlns:a16="http://schemas.microsoft.com/office/drawing/2014/main" id="{4FACB916-6B50-4653-87C7-EA932A24AEB8}"/>
              </a:ext>
            </a:extLst>
          </p:cNvPr>
          <p:cNvSpPr/>
          <p:nvPr/>
        </p:nvSpPr>
        <p:spPr>
          <a:xfrm>
            <a:off x="6438900" y="135103"/>
            <a:ext cx="5596777" cy="402779"/>
          </a:xfrm>
          <a:prstGeom prst="rect">
            <a:avLst/>
          </a:prstGeom>
        </p:spPr>
        <p:txBody>
          <a:bodyPr wrap="square">
            <a:spAutoFit/>
          </a:bodyPr>
          <a:lstStyle/>
          <a:p>
            <a:r>
              <a:rPr lang="en-US" sz="2000" b="1" dirty="0">
                <a:solidFill>
                  <a:schemeClr val="accent5">
                    <a:lumMod val="75000"/>
                  </a:schemeClr>
                </a:solidFill>
              </a:rPr>
              <a:t>Time Series Analysis for Vacation Patrol Data</a:t>
            </a:r>
            <a:endParaRPr lang="en-US" sz="2000" dirty="0"/>
          </a:p>
        </p:txBody>
      </p:sp>
      <p:sp>
        <p:nvSpPr>
          <p:cNvPr id="19" name="Rectangle 18">
            <a:extLst>
              <a:ext uri="{FF2B5EF4-FFF2-40B4-BE49-F238E27FC236}">
                <a16:creationId xmlns:a16="http://schemas.microsoft.com/office/drawing/2014/main" id="{3060629B-2B0F-4940-AE5F-E754E230C518}"/>
              </a:ext>
            </a:extLst>
          </p:cNvPr>
          <p:cNvSpPr/>
          <p:nvPr/>
        </p:nvSpPr>
        <p:spPr>
          <a:xfrm>
            <a:off x="2420220" y="1000125"/>
            <a:ext cx="3341761" cy="2428875"/>
          </a:xfrm>
          <a:prstGeom prst="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dirty="0"/>
              <a:t>Time Plot is created to visualize changes in number of vacation patrols performed by officers over 6 year period (2012-2017). Exponential smoothing model is used to forecast 2018 number of vacation patrols using various smoothing factors.</a:t>
            </a:r>
          </a:p>
        </p:txBody>
      </p:sp>
      <p:sp>
        <p:nvSpPr>
          <p:cNvPr id="13" name="Rectangle 12">
            <a:extLst>
              <a:ext uri="{FF2B5EF4-FFF2-40B4-BE49-F238E27FC236}">
                <a16:creationId xmlns:a16="http://schemas.microsoft.com/office/drawing/2014/main" id="{53C802EE-80D1-49E0-B649-3D62A90B3DDF}"/>
              </a:ext>
            </a:extLst>
          </p:cNvPr>
          <p:cNvSpPr/>
          <p:nvPr/>
        </p:nvSpPr>
        <p:spPr>
          <a:xfrm>
            <a:off x="2420219" y="229104"/>
            <a:ext cx="3374451" cy="7816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pc="50" dirty="0">
                <a:ln w="0"/>
                <a:solidFill>
                  <a:schemeClr val="bg2"/>
                </a:solidFill>
                <a:effectLst>
                  <a:innerShdw blurRad="63500" dist="50800" dir="13500000">
                    <a:srgbClr val="000000">
                      <a:alpha val="50000"/>
                    </a:srgbClr>
                  </a:innerShdw>
                </a:effectLst>
              </a:rPr>
              <a:t>Vacation Patrol Tasks = number of vacation patrols per shift * 1.2 minutes</a:t>
            </a:r>
            <a:endParaRPr lang="en-US" dirty="0"/>
          </a:p>
        </p:txBody>
      </p:sp>
      <p:graphicFrame>
        <p:nvGraphicFramePr>
          <p:cNvPr id="2" name="Table 1">
            <a:extLst>
              <a:ext uri="{FF2B5EF4-FFF2-40B4-BE49-F238E27FC236}">
                <a16:creationId xmlns:a16="http://schemas.microsoft.com/office/drawing/2014/main" id="{4CC5EA5F-8122-4186-A9C0-9CCBD21F32C3}"/>
              </a:ext>
            </a:extLst>
          </p:cNvPr>
          <p:cNvGraphicFramePr>
            <a:graphicFrameLocks noGrp="1"/>
          </p:cNvGraphicFramePr>
          <p:nvPr/>
        </p:nvGraphicFramePr>
        <p:xfrm>
          <a:off x="156322" y="4337784"/>
          <a:ext cx="3450477" cy="2291112"/>
        </p:xfrm>
        <a:graphic>
          <a:graphicData uri="http://schemas.openxmlformats.org/drawingml/2006/table">
            <a:tbl>
              <a:tblPr>
                <a:tableStyleId>{5C22544A-7EE6-4342-B048-85BDC9FD1C3A}</a:tableStyleId>
              </a:tblPr>
              <a:tblGrid>
                <a:gridCol w="654550">
                  <a:extLst>
                    <a:ext uri="{9D8B030D-6E8A-4147-A177-3AD203B41FA5}">
                      <a16:colId xmlns:a16="http://schemas.microsoft.com/office/drawing/2014/main" val="2834969915"/>
                    </a:ext>
                  </a:extLst>
                </a:gridCol>
                <a:gridCol w="922320">
                  <a:extLst>
                    <a:ext uri="{9D8B030D-6E8A-4147-A177-3AD203B41FA5}">
                      <a16:colId xmlns:a16="http://schemas.microsoft.com/office/drawing/2014/main" val="24074123"/>
                    </a:ext>
                  </a:extLst>
                </a:gridCol>
                <a:gridCol w="899682">
                  <a:extLst>
                    <a:ext uri="{9D8B030D-6E8A-4147-A177-3AD203B41FA5}">
                      <a16:colId xmlns:a16="http://schemas.microsoft.com/office/drawing/2014/main" val="372086240"/>
                    </a:ext>
                  </a:extLst>
                </a:gridCol>
                <a:gridCol w="973925">
                  <a:extLst>
                    <a:ext uri="{9D8B030D-6E8A-4147-A177-3AD203B41FA5}">
                      <a16:colId xmlns:a16="http://schemas.microsoft.com/office/drawing/2014/main" val="3019006896"/>
                    </a:ext>
                  </a:extLst>
                </a:gridCol>
              </a:tblGrid>
              <a:tr h="286389">
                <a:tc>
                  <a:txBody>
                    <a:bodyPr/>
                    <a:lstStyle/>
                    <a:p>
                      <a:pPr algn="l" fontAlgn="b"/>
                      <a:r>
                        <a:rPr lang="en-US" sz="1600" u="none" strike="noStrike" dirty="0">
                          <a:effectLst/>
                        </a:rPr>
                        <a:t>Year</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600" u="none" strike="noStrike" dirty="0">
                          <a:effectLst/>
                        </a:rPr>
                        <a:t># Patrols</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600" u="none" strike="noStrike" dirty="0" err="1">
                          <a:effectLst/>
                        </a:rPr>
                        <a:t>df</a:t>
                      </a:r>
                      <a:r>
                        <a:rPr lang="en-US" sz="1600" u="none" strike="noStrike" dirty="0">
                          <a:effectLst/>
                        </a:rPr>
                        <a:t>=0.2</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US" sz="1600" u="none" strike="noStrike" dirty="0" err="1">
                          <a:effectLst/>
                        </a:rPr>
                        <a:t>df</a:t>
                      </a:r>
                      <a:r>
                        <a:rPr lang="en-US" sz="1600" u="none" strike="noStrike" dirty="0">
                          <a:effectLst/>
                        </a:rPr>
                        <a:t>=0.8</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402715642"/>
                  </a:ext>
                </a:extLst>
              </a:tr>
              <a:tr h="286389">
                <a:tc>
                  <a:txBody>
                    <a:bodyPr/>
                    <a:lstStyle/>
                    <a:p>
                      <a:pPr algn="r" fontAlgn="b"/>
                      <a:r>
                        <a:rPr lang="en-US" sz="1600" u="none" strike="noStrike" dirty="0">
                          <a:effectLst/>
                          <a:latin typeface="+mn-lt"/>
                        </a:rPr>
                        <a:t>2012</a:t>
                      </a:r>
                      <a:endParaRPr lang="en-US" sz="1600" b="0" i="0" u="none" strike="noStrike" dirty="0">
                        <a:solidFill>
                          <a:srgbClr val="000000"/>
                        </a:solidFill>
                        <a:effectLst/>
                        <a:latin typeface="+mn-lt"/>
                      </a:endParaRPr>
                    </a:p>
                  </a:txBody>
                  <a:tcPr marL="6350" marR="6350" marT="6350" marB="0" anchor="b"/>
                </a:tc>
                <a:tc>
                  <a:txBody>
                    <a:bodyPr/>
                    <a:lstStyle/>
                    <a:p>
                      <a:pPr algn="r" fontAlgn="b"/>
                      <a:r>
                        <a:rPr lang="en-US" sz="1600" u="none" strike="noStrike">
                          <a:effectLst/>
                          <a:latin typeface="+mn-lt"/>
                        </a:rPr>
                        <a:t>2454</a:t>
                      </a:r>
                      <a:endParaRPr lang="en-US" sz="1600" b="0" i="0" u="none" strike="noStrike">
                        <a:solidFill>
                          <a:srgbClr val="000000"/>
                        </a:solidFill>
                        <a:effectLst/>
                        <a:latin typeface="+mn-lt"/>
                      </a:endParaRPr>
                    </a:p>
                  </a:txBody>
                  <a:tcPr marL="6350" marR="6350" marT="6350" marB="0" anchor="b"/>
                </a:tc>
                <a:tc>
                  <a:txBody>
                    <a:bodyPr/>
                    <a:lstStyle/>
                    <a:p>
                      <a:pPr algn="ctr" fontAlgn="b"/>
                      <a:r>
                        <a:rPr lang="en-US" sz="1600" u="none" strike="noStrike">
                          <a:effectLst/>
                          <a:latin typeface="+mn-lt"/>
                        </a:rPr>
                        <a:t>#N/A</a:t>
                      </a:r>
                      <a:endParaRPr lang="en-US" sz="1600" b="0" i="0" u="none" strike="noStrike">
                        <a:solidFill>
                          <a:srgbClr val="000000"/>
                        </a:solidFill>
                        <a:effectLst/>
                        <a:latin typeface="+mn-lt"/>
                      </a:endParaRPr>
                    </a:p>
                  </a:txBody>
                  <a:tcPr marL="6350" marR="6350" marT="6350" marB="0" anchor="b"/>
                </a:tc>
                <a:tc>
                  <a:txBody>
                    <a:bodyPr/>
                    <a:lstStyle/>
                    <a:p>
                      <a:pPr algn="ctr" fontAlgn="b"/>
                      <a:r>
                        <a:rPr lang="en-US" sz="1600" u="none" strike="noStrike">
                          <a:effectLst/>
                          <a:latin typeface="+mn-lt"/>
                        </a:rPr>
                        <a:t>#N/A</a:t>
                      </a:r>
                      <a:endParaRPr lang="en-US" sz="1600" b="0" i="0" u="none" strike="noStrike">
                        <a:solidFill>
                          <a:srgbClr val="000000"/>
                        </a:solidFill>
                        <a:effectLst/>
                        <a:latin typeface="+mn-lt"/>
                      </a:endParaRPr>
                    </a:p>
                  </a:txBody>
                  <a:tcPr marL="6350" marR="6350" marT="6350" marB="0" anchor="b"/>
                </a:tc>
                <a:extLst>
                  <a:ext uri="{0D108BD9-81ED-4DB2-BD59-A6C34878D82A}">
                    <a16:rowId xmlns:a16="http://schemas.microsoft.com/office/drawing/2014/main" val="4183149564"/>
                  </a:ext>
                </a:extLst>
              </a:tr>
              <a:tr h="286389">
                <a:tc>
                  <a:txBody>
                    <a:bodyPr/>
                    <a:lstStyle/>
                    <a:p>
                      <a:pPr algn="r" fontAlgn="b"/>
                      <a:r>
                        <a:rPr lang="en-US" sz="1600" u="none" strike="noStrike" dirty="0">
                          <a:effectLst/>
                          <a:latin typeface="+mn-lt"/>
                        </a:rPr>
                        <a:t>2013</a:t>
                      </a:r>
                      <a:endParaRPr lang="en-US" sz="1600" b="0" i="0" u="none" strike="noStrike" dirty="0">
                        <a:solidFill>
                          <a:srgbClr val="000000"/>
                        </a:solidFill>
                        <a:effectLst/>
                        <a:latin typeface="+mn-lt"/>
                      </a:endParaRPr>
                    </a:p>
                  </a:txBody>
                  <a:tcPr marL="6350" marR="6350" marT="6350" marB="0" anchor="b"/>
                </a:tc>
                <a:tc>
                  <a:txBody>
                    <a:bodyPr/>
                    <a:lstStyle/>
                    <a:p>
                      <a:pPr algn="r" fontAlgn="b"/>
                      <a:r>
                        <a:rPr lang="en-US" sz="1600" u="none" strike="noStrike" dirty="0">
                          <a:effectLst/>
                          <a:latin typeface="+mn-lt"/>
                        </a:rPr>
                        <a:t>2165</a:t>
                      </a:r>
                      <a:endParaRPr lang="en-US" sz="1600" b="0" i="0" u="none" strike="noStrike" dirty="0">
                        <a:solidFill>
                          <a:srgbClr val="000000"/>
                        </a:solidFill>
                        <a:effectLst/>
                        <a:latin typeface="+mn-lt"/>
                      </a:endParaRPr>
                    </a:p>
                  </a:txBody>
                  <a:tcPr marL="6350" marR="6350" marT="6350" marB="0" anchor="b"/>
                </a:tc>
                <a:tc>
                  <a:txBody>
                    <a:bodyPr/>
                    <a:lstStyle/>
                    <a:p>
                      <a:pPr algn="r" fontAlgn="b"/>
                      <a:r>
                        <a:rPr lang="en-US" sz="1600" u="none" strike="noStrike">
                          <a:effectLst/>
                          <a:latin typeface="+mn-lt"/>
                        </a:rPr>
                        <a:t>2454</a:t>
                      </a:r>
                      <a:endParaRPr lang="en-US" sz="1600" b="0" i="0" u="none" strike="noStrike">
                        <a:solidFill>
                          <a:srgbClr val="000000"/>
                        </a:solidFill>
                        <a:effectLst/>
                        <a:latin typeface="+mn-lt"/>
                      </a:endParaRPr>
                    </a:p>
                  </a:txBody>
                  <a:tcPr marL="6350" marR="6350" marT="6350" marB="0" anchor="b"/>
                </a:tc>
                <a:tc>
                  <a:txBody>
                    <a:bodyPr/>
                    <a:lstStyle/>
                    <a:p>
                      <a:pPr algn="r" fontAlgn="b"/>
                      <a:r>
                        <a:rPr lang="en-US" sz="1600" u="none" strike="noStrike">
                          <a:effectLst/>
                          <a:latin typeface="+mn-lt"/>
                        </a:rPr>
                        <a:t>2454</a:t>
                      </a:r>
                      <a:endParaRPr lang="en-US" sz="1600" b="0" i="0" u="none" strike="noStrike">
                        <a:solidFill>
                          <a:srgbClr val="000000"/>
                        </a:solidFill>
                        <a:effectLst/>
                        <a:latin typeface="+mn-lt"/>
                      </a:endParaRPr>
                    </a:p>
                  </a:txBody>
                  <a:tcPr marL="6350" marR="6350" marT="6350" marB="0" anchor="b"/>
                </a:tc>
                <a:extLst>
                  <a:ext uri="{0D108BD9-81ED-4DB2-BD59-A6C34878D82A}">
                    <a16:rowId xmlns:a16="http://schemas.microsoft.com/office/drawing/2014/main" val="1627549833"/>
                  </a:ext>
                </a:extLst>
              </a:tr>
              <a:tr h="286389">
                <a:tc>
                  <a:txBody>
                    <a:bodyPr/>
                    <a:lstStyle/>
                    <a:p>
                      <a:pPr algn="r" fontAlgn="b"/>
                      <a:r>
                        <a:rPr lang="en-US" sz="1600" u="none" strike="noStrike" dirty="0">
                          <a:effectLst/>
                          <a:latin typeface="+mn-lt"/>
                        </a:rPr>
                        <a:t>2014</a:t>
                      </a:r>
                      <a:endParaRPr lang="en-US" sz="1600" b="0" i="0" u="none" strike="noStrike" dirty="0">
                        <a:solidFill>
                          <a:srgbClr val="000000"/>
                        </a:solidFill>
                        <a:effectLst/>
                        <a:latin typeface="+mn-lt"/>
                      </a:endParaRPr>
                    </a:p>
                  </a:txBody>
                  <a:tcPr marL="6350" marR="6350" marT="6350" marB="0" anchor="b"/>
                </a:tc>
                <a:tc>
                  <a:txBody>
                    <a:bodyPr/>
                    <a:lstStyle/>
                    <a:p>
                      <a:pPr algn="r" fontAlgn="b"/>
                      <a:r>
                        <a:rPr lang="en-US" sz="1600" u="none" strike="noStrike">
                          <a:effectLst/>
                          <a:latin typeface="+mn-lt"/>
                        </a:rPr>
                        <a:t>2241</a:t>
                      </a:r>
                      <a:endParaRPr lang="en-US" sz="1600" b="0" i="0" u="none" strike="noStrike">
                        <a:solidFill>
                          <a:srgbClr val="000000"/>
                        </a:solidFill>
                        <a:effectLst/>
                        <a:latin typeface="+mn-lt"/>
                      </a:endParaRPr>
                    </a:p>
                  </a:txBody>
                  <a:tcPr marL="6350" marR="6350" marT="6350" marB="0" anchor="b"/>
                </a:tc>
                <a:tc>
                  <a:txBody>
                    <a:bodyPr/>
                    <a:lstStyle/>
                    <a:p>
                      <a:pPr algn="r" fontAlgn="b"/>
                      <a:r>
                        <a:rPr lang="en-US" sz="1600" u="none" strike="noStrike">
                          <a:effectLst/>
                          <a:latin typeface="+mn-lt"/>
                        </a:rPr>
                        <a:t>2222.8</a:t>
                      </a:r>
                      <a:endParaRPr lang="en-US" sz="1600" b="0" i="0" u="none" strike="noStrike">
                        <a:solidFill>
                          <a:srgbClr val="000000"/>
                        </a:solidFill>
                        <a:effectLst/>
                        <a:latin typeface="+mn-lt"/>
                      </a:endParaRPr>
                    </a:p>
                  </a:txBody>
                  <a:tcPr marL="6350" marR="6350" marT="6350" marB="0" anchor="b"/>
                </a:tc>
                <a:tc>
                  <a:txBody>
                    <a:bodyPr/>
                    <a:lstStyle/>
                    <a:p>
                      <a:pPr algn="r" fontAlgn="b"/>
                      <a:r>
                        <a:rPr lang="en-US" sz="1600" u="none" strike="noStrike">
                          <a:effectLst/>
                          <a:latin typeface="+mn-lt"/>
                        </a:rPr>
                        <a:t>2396.2</a:t>
                      </a:r>
                      <a:endParaRPr lang="en-US" sz="1600" b="0" i="0" u="none" strike="noStrike">
                        <a:solidFill>
                          <a:srgbClr val="000000"/>
                        </a:solidFill>
                        <a:effectLst/>
                        <a:latin typeface="+mn-lt"/>
                      </a:endParaRPr>
                    </a:p>
                  </a:txBody>
                  <a:tcPr marL="6350" marR="6350" marT="6350" marB="0" anchor="b"/>
                </a:tc>
                <a:extLst>
                  <a:ext uri="{0D108BD9-81ED-4DB2-BD59-A6C34878D82A}">
                    <a16:rowId xmlns:a16="http://schemas.microsoft.com/office/drawing/2014/main" val="1469800065"/>
                  </a:ext>
                </a:extLst>
              </a:tr>
              <a:tr h="286389">
                <a:tc>
                  <a:txBody>
                    <a:bodyPr/>
                    <a:lstStyle/>
                    <a:p>
                      <a:pPr algn="r" fontAlgn="b"/>
                      <a:r>
                        <a:rPr lang="en-US" sz="1600" u="none" strike="noStrike" dirty="0">
                          <a:effectLst/>
                          <a:latin typeface="+mn-lt"/>
                        </a:rPr>
                        <a:t>2015</a:t>
                      </a:r>
                      <a:endParaRPr lang="en-US" sz="1600" b="0" i="0" u="none" strike="noStrike" dirty="0">
                        <a:solidFill>
                          <a:srgbClr val="000000"/>
                        </a:solidFill>
                        <a:effectLst/>
                        <a:latin typeface="+mn-lt"/>
                      </a:endParaRPr>
                    </a:p>
                  </a:txBody>
                  <a:tcPr marL="6350" marR="6350" marT="6350" marB="0" anchor="b"/>
                </a:tc>
                <a:tc>
                  <a:txBody>
                    <a:bodyPr/>
                    <a:lstStyle/>
                    <a:p>
                      <a:pPr algn="r" fontAlgn="b"/>
                      <a:r>
                        <a:rPr lang="en-US" sz="1600" u="none" strike="noStrike" dirty="0">
                          <a:effectLst/>
                          <a:latin typeface="+mn-lt"/>
                        </a:rPr>
                        <a:t>2250</a:t>
                      </a:r>
                      <a:endParaRPr lang="en-US" sz="1600" b="0" i="0" u="none" strike="noStrike" dirty="0">
                        <a:solidFill>
                          <a:srgbClr val="000000"/>
                        </a:solidFill>
                        <a:effectLst/>
                        <a:latin typeface="+mn-lt"/>
                      </a:endParaRPr>
                    </a:p>
                  </a:txBody>
                  <a:tcPr marL="6350" marR="6350" marT="6350" marB="0" anchor="b"/>
                </a:tc>
                <a:tc>
                  <a:txBody>
                    <a:bodyPr/>
                    <a:lstStyle/>
                    <a:p>
                      <a:pPr algn="r" fontAlgn="b"/>
                      <a:r>
                        <a:rPr lang="en-US" sz="1600" u="none" strike="noStrike">
                          <a:effectLst/>
                          <a:latin typeface="+mn-lt"/>
                        </a:rPr>
                        <a:t>2237.36</a:t>
                      </a:r>
                      <a:endParaRPr lang="en-US" sz="1600" b="0" i="0" u="none" strike="noStrike">
                        <a:solidFill>
                          <a:srgbClr val="000000"/>
                        </a:solidFill>
                        <a:effectLst/>
                        <a:latin typeface="+mn-lt"/>
                      </a:endParaRPr>
                    </a:p>
                  </a:txBody>
                  <a:tcPr marL="6350" marR="6350" marT="6350" marB="0" anchor="b"/>
                </a:tc>
                <a:tc>
                  <a:txBody>
                    <a:bodyPr/>
                    <a:lstStyle/>
                    <a:p>
                      <a:pPr algn="r" fontAlgn="b"/>
                      <a:r>
                        <a:rPr lang="en-US" sz="1600" u="none" strike="noStrike">
                          <a:effectLst/>
                          <a:latin typeface="+mn-lt"/>
                        </a:rPr>
                        <a:t>2365.16</a:t>
                      </a:r>
                      <a:endParaRPr lang="en-US" sz="1600" b="0" i="0" u="none" strike="noStrike">
                        <a:solidFill>
                          <a:srgbClr val="000000"/>
                        </a:solidFill>
                        <a:effectLst/>
                        <a:latin typeface="+mn-lt"/>
                      </a:endParaRPr>
                    </a:p>
                  </a:txBody>
                  <a:tcPr marL="6350" marR="6350" marT="6350" marB="0" anchor="b"/>
                </a:tc>
                <a:extLst>
                  <a:ext uri="{0D108BD9-81ED-4DB2-BD59-A6C34878D82A}">
                    <a16:rowId xmlns:a16="http://schemas.microsoft.com/office/drawing/2014/main" val="3839294803"/>
                  </a:ext>
                </a:extLst>
              </a:tr>
              <a:tr h="286389">
                <a:tc>
                  <a:txBody>
                    <a:bodyPr/>
                    <a:lstStyle/>
                    <a:p>
                      <a:pPr algn="r" fontAlgn="b"/>
                      <a:r>
                        <a:rPr lang="en-US" sz="1600" u="none" strike="noStrike" dirty="0">
                          <a:effectLst/>
                          <a:latin typeface="+mn-lt"/>
                        </a:rPr>
                        <a:t>2016</a:t>
                      </a:r>
                      <a:endParaRPr lang="en-US" sz="1600" b="0" i="0" u="none" strike="noStrike" dirty="0">
                        <a:solidFill>
                          <a:srgbClr val="000000"/>
                        </a:solidFill>
                        <a:effectLst/>
                        <a:latin typeface="+mn-lt"/>
                      </a:endParaRPr>
                    </a:p>
                  </a:txBody>
                  <a:tcPr marL="6350" marR="6350" marT="6350" marB="0" anchor="b"/>
                </a:tc>
                <a:tc>
                  <a:txBody>
                    <a:bodyPr/>
                    <a:lstStyle/>
                    <a:p>
                      <a:pPr algn="r" fontAlgn="b"/>
                      <a:r>
                        <a:rPr lang="en-US" sz="1600" u="none" strike="noStrike">
                          <a:effectLst/>
                          <a:latin typeface="+mn-lt"/>
                        </a:rPr>
                        <a:t>3330</a:t>
                      </a:r>
                      <a:endParaRPr lang="en-US" sz="1600" b="0" i="0" u="none" strike="noStrike">
                        <a:solidFill>
                          <a:srgbClr val="000000"/>
                        </a:solidFill>
                        <a:effectLst/>
                        <a:latin typeface="+mn-lt"/>
                      </a:endParaRPr>
                    </a:p>
                  </a:txBody>
                  <a:tcPr marL="6350" marR="6350" marT="6350" marB="0" anchor="b"/>
                </a:tc>
                <a:tc>
                  <a:txBody>
                    <a:bodyPr/>
                    <a:lstStyle/>
                    <a:p>
                      <a:pPr algn="r" fontAlgn="b"/>
                      <a:r>
                        <a:rPr lang="en-US" sz="1600" u="none" strike="noStrike" dirty="0">
                          <a:effectLst/>
                          <a:latin typeface="+mn-lt"/>
                        </a:rPr>
                        <a:t>2247.472</a:t>
                      </a:r>
                      <a:endParaRPr lang="en-US" sz="1600" b="0" i="0" u="none" strike="noStrike" dirty="0">
                        <a:solidFill>
                          <a:srgbClr val="000000"/>
                        </a:solidFill>
                        <a:effectLst/>
                        <a:latin typeface="+mn-lt"/>
                      </a:endParaRPr>
                    </a:p>
                  </a:txBody>
                  <a:tcPr marL="6350" marR="6350" marT="6350" marB="0" anchor="b"/>
                </a:tc>
                <a:tc>
                  <a:txBody>
                    <a:bodyPr/>
                    <a:lstStyle/>
                    <a:p>
                      <a:pPr algn="r" fontAlgn="b"/>
                      <a:r>
                        <a:rPr lang="en-US" sz="1600" u="none" strike="noStrike">
                          <a:effectLst/>
                          <a:latin typeface="+mn-lt"/>
                        </a:rPr>
                        <a:t>2342.128</a:t>
                      </a:r>
                      <a:endParaRPr lang="en-US" sz="1600" b="0" i="0" u="none" strike="noStrike">
                        <a:solidFill>
                          <a:srgbClr val="000000"/>
                        </a:solidFill>
                        <a:effectLst/>
                        <a:latin typeface="+mn-lt"/>
                      </a:endParaRPr>
                    </a:p>
                  </a:txBody>
                  <a:tcPr marL="6350" marR="6350" marT="6350" marB="0" anchor="b"/>
                </a:tc>
                <a:extLst>
                  <a:ext uri="{0D108BD9-81ED-4DB2-BD59-A6C34878D82A}">
                    <a16:rowId xmlns:a16="http://schemas.microsoft.com/office/drawing/2014/main" val="312773488"/>
                  </a:ext>
                </a:extLst>
              </a:tr>
              <a:tr h="286389">
                <a:tc>
                  <a:txBody>
                    <a:bodyPr/>
                    <a:lstStyle/>
                    <a:p>
                      <a:pPr algn="r" fontAlgn="b"/>
                      <a:r>
                        <a:rPr lang="en-US" sz="1600" u="none" strike="noStrike" dirty="0">
                          <a:effectLst/>
                          <a:latin typeface="+mn-lt"/>
                        </a:rPr>
                        <a:t>2017</a:t>
                      </a:r>
                      <a:endParaRPr lang="en-US" sz="1600" b="0" i="0" u="none" strike="noStrike" dirty="0">
                        <a:solidFill>
                          <a:srgbClr val="000000"/>
                        </a:solidFill>
                        <a:effectLst/>
                        <a:latin typeface="+mn-lt"/>
                      </a:endParaRPr>
                    </a:p>
                  </a:txBody>
                  <a:tcPr marL="6350" marR="6350" marT="6350" marB="0" anchor="b"/>
                </a:tc>
                <a:tc>
                  <a:txBody>
                    <a:bodyPr/>
                    <a:lstStyle/>
                    <a:p>
                      <a:pPr algn="r" fontAlgn="b"/>
                      <a:r>
                        <a:rPr lang="en-US" sz="1600" u="none" strike="noStrike">
                          <a:effectLst/>
                          <a:latin typeface="+mn-lt"/>
                        </a:rPr>
                        <a:t>2247</a:t>
                      </a:r>
                      <a:endParaRPr lang="en-US" sz="1600" b="0" i="0" u="none" strike="noStrike">
                        <a:solidFill>
                          <a:srgbClr val="000000"/>
                        </a:solidFill>
                        <a:effectLst/>
                        <a:latin typeface="+mn-lt"/>
                      </a:endParaRPr>
                    </a:p>
                  </a:txBody>
                  <a:tcPr marL="6350" marR="6350" marT="6350" marB="0" anchor="b"/>
                </a:tc>
                <a:tc>
                  <a:txBody>
                    <a:bodyPr/>
                    <a:lstStyle/>
                    <a:p>
                      <a:pPr algn="r" fontAlgn="b"/>
                      <a:r>
                        <a:rPr lang="en-US" sz="1600" u="none" strike="noStrike" dirty="0">
                          <a:effectLst/>
                          <a:latin typeface="+mn-lt"/>
                        </a:rPr>
                        <a:t>3113.494</a:t>
                      </a:r>
                      <a:endParaRPr lang="en-US" sz="1600" b="0" i="0" u="none" strike="noStrike" dirty="0">
                        <a:solidFill>
                          <a:srgbClr val="000000"/>
                        </a:solidFill>
                        <a:effectLst/>
                        <a:latin typeface="+mn-lt"/>
                      </a:endParaRPr>
                    </a:p>
                  </a:txBody>
                  <a:tcPr marL="6350" marR="6350" marT="6350" marB="0" anchor="b"/>
                </a:tc>
                <a:tc>
                  <a:txBody>
                    <a:bodyPr/>
                    <a:lstStyle/>
                    <a:p>
                      <a:pPr algn="r" fontAlgn="b"/>
                      <a:r>
                        <a:rPr lang="en-US" sz="1600" u="none" strike="noStrike" dirty="0">
                          <a:effectLst/>
                          <a:latin typeface="+mn-lt"/>
                        </a:rPr>
                        <a:t>2539.702</a:t>
                      </a:r>
                      <a:endParaRPr lang="en-US" sz="1600" b="0"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1999363822"/>
                  </a:ext>
                </a:extLst>
              </a:tr>
              <a:tr h="286389">
                <a:tc>
                  <a:txBody>
                    <a:bodyPr/>
                    <a:lstStyle/>
                    <a:p>
                      <a:pPr algn="r" fontAlgn="b"/>
                      <a:r>
                        <a:rPr lang="en-US" sz="1600" u="none" strike="noStrike" dirty="0">
                          <a:effectLst/>
                          <a:latin typeface="+mn-lt"/>
                        </a:rPr>
                        <a:t>2018</a:t>
                      </a:r>
                      <a:endParaRPr lang="en-US" sz="1600" b="0" i="0" u="none" strike="noStrike" dirty="0">
                        <a:solidFill>
                          <a:srgbClr val="000000"/>
                        </a:solidFill>
                        <a:effectLst/>
                        <a:latin typeface="+mn-lt"/>
                      </a:endParaRPr>
                    </a:p>
                  </a:txBody>
                  <a:tcPr marL="6350" marR="6350" marT="6350" marB="0" anchor="b"/>
                </a:tc>
                <a:tc>
                  <a:txBody>
                    <a:bodyPr/>
                    <a:lstStyle/>
                    <a:p>
                      <a:pPr algn="l" fontAlgn="b"/>
                      <a:endParaRPr lang="en-US" sz="1600" b="0" i="0" u="none" strike="noStrike" dirty="0">
                        <a:solidFill>
                          <a:srgbClr val="000000"/>
                        </a:solidFill>
                        <a:effectLst/>
                        <a:latin typeface="+mn-lt"/>
                      </a:endParaRPr>
                    </a:p>
                  </a:txBody>
                  <a:tcPr marL="6350" marR="6350" marT="6350" marB="0" anchor="b"/>
                </a:tc>
                <a:tc>
                  <a:txBody>
                    <a:bodyPr/>
                    <a:lstStyle/>
                    <a:p>
                      <a:pPr algn="r" fontAlgn="b"/>
                      <a:r>
                        <a:rPr lang="en-US" sz="1600" b="1" u="none" strike="noStrike" dirty="0">
                          <a:effectLst/>
                          <a:latin typeface="+mn-lt"/>
                        </a:rPr>
                        <a:t>2420.299</a:t>
                      </a:r>
                      <a:endParaRPr lang="en-US" sz="1600" b="1" i="0" u="none" strike="noStrike" dirty="0">
                        <a:solidFill>
                          <a:srgbClr val="000000"/>
                        </a:solidFill>
                        <a:effectLst/>
                        <a:latin typeface="+mn-lt"/>
                      </a:endParaRPr>
                    </a:p>
                  </a:txBody>
                  <a:tcPr marL="6350" marR="6350" marT="6350" marB="0" anchor="b"/>
                </a:tc>
                <a:tc>
                  <a:txBody>
                    <a:bodyPr/>
                    <a:lstStyle/>
                    <a:p>
                      <a:pPr algn="r" fontAlgn="b"/>
                      <a:r>
                        <a:rPr lang="en-US" sz="1600" b="1" u="none" strike="noStrike" dirty="0">
                          <a:effectLst/>
                          <a:latin typeface="+mn-lt"/>
                        </a:rPr>
                        <a:t>2481.162</a:t>
                      </a:r>
                      <a:endParaRPr lang="en-US" sz="1600" b="1" i="0" u="none" strike="noStrike" dirty="0">
                        <a:solidFill>
                          <a:srgbClr val="000000"/>
                        </a:solidFill>
                        <a:effectLst/>
                        <a:latin typeface="+mn-lt"/>
                      </a:endParaRPr>
                    </a:p>
                  </a:txBody>
                  <a:tcPr marL="6350" marR="6350" marT="6350" marB="0" anchor="b"/>
                </a:tc>
                <a:extLst>
                  <a:ext uri="{0D108BD9-81ED-4DB2-BD59-A6C34878D82A}">
                    <a16:rowId xmlns:a16="http://schemas.microsoft.com/office/drawing/2014/main" val="2310757787"/>
                  </a:ext>
                </a:extLst>
              </a:tr>
            </a:tbl>
          </a:graphicData>
        </a:graphic>
      </p:graphicFrame>
      <p:graphicFrame>
        <p:nvGraphicFramePr>
          <p:cNvPr id="17" name="Chart 16">
            <a:extLst>
              <a:ext uri="{FF2B5EF4-FFF2-40B4-BE49-F238E27FC236}">
                <a16:creationId xmlns:a16="http://schemas.microsoft.com/office/drawing/2014/main" id="{2B8E2362-40C9-441F-9ADF-9B7CDA57AC4E}"/>
              </a:ext>
            </a:extLst>
          </p:cNvPr>
          <p:cNvGraphicFramePr>
            <a:graphicFrameLocks/>
          </p:cNvGraphicFramePr>
          <p:nvPr/>
        </p:nvGraphicFramePr>
        <p:xfrm>
          <a:off x="3725665" y="3814482"/>
          <a:ext cx="4221211" cy="304351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0A5BEB28-B5D9-4C63-B429-5804BE03AF32}"/>
              </a:ext>
            </a:extLst>
          </p:cNvPr>
          <p:cNvGraphicFramePr>
            <a:graphicFrameLocks/>
          </p:cNvGraphicFramePr>
          <p:nvPr/>
        </p:nvGraphicFramePr>
        <p:xfrm>
          <a:off x="7946876" y="3835088"/>
          <a:ext cx="4221211" cy="304351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Chart 20">
            <a:extLst>
              <a:ext uri="{FF2B5EF4-FFF2-40B4-BE49-F238E27FC236}">
                <a16:creationId xmlns:a16="http://schemas.microsoft.com/office/drawing/2014/main" id="{4B8A57F9-9DBC-47CA-80C6-D0F2601CB869}"/>
              </a:ext>
            </a:extLst>
          </p:cNvPr>
          <p:cNvGraphicFramePr>
            <a:graphicFrameLocks/>
          </p:cNvGraphicFramePr>
          <p:nvPr/>
        </p:nvGraphicFramePr>
        <p:xfrm>
          <a:off x="6096000" y="452589"/>
          <a:ext cx="5748399" cy="338249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99265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84A409A-26BF-476C-858A-CFA0EBFAB6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6" name="Wave 5">
            <a:extLst>
              <a:ext uri="{FF2B5EF4-FFF2-40B4-BE49-F238E27FC236}">
                <a16:creationId xmlns:a16="http://schemas.microsoft.com/office/drawing/2014/main" id="{F0ECCF4C-3A73-453D-BDA6-CCD333AD40B0}"/>
              </a:ext>
            </a:extLst>
          </p:cNvPr>
          <p:cNvSpPr/>
          <p:nvPr/>
        </p:nvSpPr>
        <p:spPr>
          <a:xfrm>
            <a:off x="24929" y="34503"/>
            <a:ext cx="1854696" cy="748185"/>
          </a:xfrm>
          <a:prstGeom prst="wave">
            <a:avLst/>
          </a:prstGeom>
          <a:solidFill>
            <a:schemeClr val="accent2">
              <a:lumMod val="75000"/>
            </a:schemeClr>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n w="0"/>
                <a:solidFill>
                  <a:schemeClr val="bg1"/>
                </a:solidFill>
              </a:rPr>
              <a:t>Analyze</a:t>
            </a:r>
          </a:p>
        </p:txBody>
      </p:sp>
      <p:sp>
        <p:nvSpPr>
          <p:cNvPr id="9" name="TextBox 8">
            <a:extLst>
              <a:ext uri="{FF2B5EF4-FFF2-40B4-BE49-F238E27FC236}">
                <a16:creationId xmlns:a16="http://schemas.microsoft.com/office/drawing/2014/main" id="{28D0C72E-6630-4302-8273-633BEB34DE71}"/>
              </a:ext>
            </a:extLst>
          </p:cNvPr>
          <p:cNvSpPr txBox="1"/>
          <p:nvPr/>
        </p:nvSpPr>
        <p:spPr>
          <a:xfrm>
            <a:off x="6020561" y="4577774"/>
            <a:ext cx="5875810" cy="1754326"/>
          </a:xfrm>
          <a:prstGeom prst="rect">
            <a:avLst/>
          </a:prstGeom>
          <a:solidFill>
            <a:schemeClr val="bg1"/>
          </a:solidFill>
        </p:spPr>
        <p:txBody>
          <a:bodyPr wrap="square" rtlCol="0">
            <a:spAutoFit/>
          </a:bodyPr>
          <a:lstStyle/>
          <a:p>
            <a:r>
              <a:rPr lang="en-US" dirty="0">
                <a:solidFill>
                  <a:schemeClr val="accent5">
                    <a:lumMod val="75000"/>
                  </a:schemeClr>
                </a:solidFill>
              </a:rPr>
              <a:t>Analysis Summary </a:t>
            </a:r>
          </a:p>
          <a:p>
            <a:r>
              <a:rPr lang="en-US" b="1" dirty="0"/>
              <a:t>Data summary: </a:t>
            </a:r>
            <a:r>
              <a:rPr lang="en-US" dirty="0"/>
              <a:t>Observed count of vacation patrols for 2012-2017. Average count of vacation patrols each month.</a:t>
            </a:r>
          </a:p>
          <a:p>
            <a:r>
              <a:rPr lang="en-US" b="1" dirty="0"/>
              <a:t>Data type: </a:t>
            </a:r>
            <a:r>
              <a:rPr lang="en-US" dirty="0"/>
              <a:t>Discrete</a:t>
            </a:r>
          </a:p>
          <a:p>
            <a:r>
              <a:rPr lang="en-US" b="1" dirty="0"/>
              <a:t>Tools:</a:t>
            </a:r>
            <a:r>
              <a:rPr lang="en-US" dirty="0"/>
              <a:t> Histogram, Control Chart.</a:t>
            </a:r>
          </a:p>
          <a:p>
            <a:r>
              <a:rPr lang="en-US" b="1" dirty="0"/>
              <a:t>Goal: </a:t>
            </a:r>
            <a:r>
              <a:rPr lang="en-US" dirty="0"/>
              <a:t>Analyze seasonality for vacation patrols data.</a:t>
            </a:r>
          </a:p>
        </p:txBody>
      </p:sp>
      <p:sp>
        <p:nvSpPr>
          <p:cNvPr id="14" name="Rectangle 13">
            <a:extLst>
              <a:ext uri="{FF2B5EF4-FFF2-40B4-BE49-F238E27FC236}">
                <a16:creationId xmlns:a16="http://schemas.microsoft.com/office/drawing/2014/main" id="{4FACB916-6B50-4653-87C7-EA932A24AEB8}"/>
              </a:ext>
            </a:extLst>
          </p:cNvPr>
          <p:cNvSpPr/>
          <p:nvPr/>
        </p:nvSpPr>
        <p:spPr>
          <a:xfrm>
            <a:off x="6179258" y="120591"/>
            <a:ext cx="5096244" cy="410583"/>
          </a:xfrm>
          <a:prstGeom prst="rect">
            <a:avLst/>
          </a:prstGeom>
        </p:spPr>
        <p:txBody>
          <a:bodyPr wrap="square">
            <a:spAutoFit/>
          </a:bodyPr>
          <a:lstStyle/>
          <a:p>
            <a:r>
              <a:rPr lang="en-US" sz="2000" b="1" dirty="0">
                <a:solidFill>
                  <a:schemeClr val="accent5">
                    <a:lumMod val="75000"/>
                  </a:schemeClr>
                </a:solidFill>
              </a:rPr>
              <a:t>Time Series Analysis for Vacation Patrol Data</a:t>
            </a:r>
            <a:endParaRPr lang="en-US" sz="2000" dirty="0"/>
          </a:p>
        </p:txBody>
      </p:sp>
      <p:sp>
        <p:nvSpPr>
          <p:cNvPr id="19" name="Rectangle 18">
            <a:extLst>
              <a:ext uri="{FF2B5EF4-FFF2-40B4-BE49-F238E27FC236}">
                <a16:creationId xmlns:a16="http://schemas.microsoft.com/office/drawing/2014/main" id="{3060629B-2B0F-4940-AE5F-E754E230C518}"/>
              </a:ext>
            </a:extLst>
          </p:cNvPr>
          <p:cNvSpPr/>
          <p:nvPr/>
        </p:nvSpPr>
        <p:spPr>
          <a:xfrm>
            <a:off x="6020561" y="3349746"/>
            <a:ext cx="5875810" cy="1228028"/>
          </a:xfrm>
          <a:prstGeom prst="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r>
              <a:rPr lang="en-US" dirty="0"/>
              <a:t>Histogram chart of vacation patrol data for 6 year period displays systematic pattern of increase in number of vacation patrols during summer months. </a:t>
            </a:r>
          </a:p>
        </p:txBody>
      </p:sp>
      <p:sp>
        <p:nvSpPr>
          <p:cNvPr id="2" name="TextBox 1">
            <a:extLst>
              <a:ext uri="{FF2B5EF4-FFF2-40B4-BE49-F238E27FC236}">
                <a16:creationId xmlns:a16="http://schemas.microsoft.com/office/drawing/2014/main" id="{FEBFCF1E-607D-4497-B7C8-238241E23A16}"/>
              </a:ext>
            </a:extLst>
          </p:cNvPr>
          <p:cNvSpPr txBox="1"/>
          <p:nvPr/>
        </p:nvSpPr>
        <p:spPr>
          <a:xfrm>
            <a:off x="6179258" y="460064"/>
            <a:ext cx="4943982" cy="369332"/>
          </a:xfrm>
          <a:prstGeom prst="rect">
            <a:avLst/>
          </a:prstGeom>
          <a:noFill/>
        </p:spPr>
        <p:txBody>
          <a:bodyPr wrap="none" rtlCol="0">
            <a:spAutoFit/>
          </a:bodyPr>
          <a:lstStyle/>
          <a:p>
            <a:r>
              <a:rPr lang="en-US" b="1" dirty="0">
                <a:solidFill>
                  <a:srgbClr val="C00000"/>
                </a:solidFill>
              </a:rPr>
              <a:t>Vacation Patrol Count and Time of Year Histogram</a:t>
            </a:r>
          </a:p>
        </p:txBody>
      </p:sp>
      <p:graphicFrame>
        <p:nvGraphicFramePr>
          <p:cNvPr id="20" name="Chart 19">
            <a:extLst>
              <a:ext uri="{FF2B5EF4-FFF2-40B4-BE49-F238E27FC236}">
                <a16:creationId xmlns:a16="http://schemas.microsoft.com/office/drawing/2014/main" id="{A9534436-AE25-4300-A5F8-F7A4086D625C}"/>
              </a:ext>
            </a:extLst>
          </p:cNvPr>
          <p:cNvGraphicFramePr>
            <a:graphicFrameLocks/>
          </p:cNvGraphicFramePr>
          <p:nvPr>
            <p:extLst>
              <p:ext uri="{D42A27DB-BD31-4B8C-83A1-F6EECF244321}">
                <p14:modId xmlns:p14="http://schemas.microsoft.com/office/powerpoint/2010/main" val="2017597455"/>
              </p:ext>
            </p:extLst>
          </p:nvPr>
        </p:nvGraphicFramePr>
        <p:xfrm>
          <a:off x="5606224" y="740619"/>
          <a:ext cx="6585776" cy="260912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a:extLst>
              <a:ext uri="{FF2B5EF4-FFF2-40B4-BE49-F238E27FC236}">
                <a16:creationId xmlns:a16="http://schemas.microsoft.com/office/drawing/2014/main" id="{6AA36E17-220E-4594-A4B4-42E72E978032}"/>
              </a:ext>
            </a:extLst>
          </p:cNvPr>
          <p:cNvGraphicFramePr>
            <a:graphicFrameLocks/>
          </p:cNvGraphicFramePr>
          <p:nvPr>
            <p:extLst>
              <p:ext uri="{D42A27DB-BD31-4B8C-83A1-F6EECF244321}">
                <p14:modId xmlns:p14="http://schemas.microsoft.com/office/powerpoint/2010/main" val="2936733230"/>
              </p:ext>
            </p:extLst>
          </p:nvPr>
        </p:nvGraphicFramePr>
        <p:xfrm>
          <a:off x="32785" y="3110039"/>
          <a:ext cx="4364380" cy="203132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21">
            <a:extLst>
              <a:ext uri="{FF2B5EF4-FFF2-40B4-BE49-F238E27FC236}">
                <a16:creationId xmlns:a16="http://schemas.microsoft.com/office/drawing/2014/main" id="{BDA6BF74-06C1-45FE-A2B9-D87915A3DD4F}"/>
              </a:ext>
            </a:extLst>
          </p:cNvPr>
          <p:cNvGraphicFramePr>
            <a:graphicFrameLocks/>
          </p:cNvGraphicFramePr>
          <p:nvPr>
            <p:extLst>
              <p:ext uri="{D42A27DB-BD31-4B8C-83A1-F6EECF244321}">
                <p14:modId xmlns:p14="http://schemas.microsoft.com/office/powerpoint/2010/main" val="2417465304"/>
              </p:ext>
            </p:extLst>
          </p:nvPr>
        </p:nvGraphicFramePr>
        <p:xfrm>
          <a:off x="-9253" y="4944897"/>
          <a:ext cx="4364380" cy="191310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 name="Table 2">
            <a:extLst>
              <a:ext uri="{FF2B5EF4-FFF2-40B4-BE49-F238E27FC236}">
                <a16:creationId xmlns:a16="http://schemas.microsoft.com/office/drawing/2014/main" id="{A9E16B12-6ACE-49DD-81EE-F65E3943ED83}"/>
              </a:ext>
            </a:extLst>
          </p:cNvPr>
          <p:cNvGraphicFramePr>
            <a:graphicFrameLocks noGrp="1"/>
          </p:cNvGraphicFramePr>
          <p:nvPr>
            <p:extLst>
              <p:ext uri="{D42A27DB-BD31-4B8C-83A1-F6EECF244321}">
                <p14:modId xmlns:p14="http://schemas.microsoft.com/office/powerpoint/2010/main" val="464312185"/>
              </p:ext>
            </p:extLst>
          </p:nvPr>
        </p:nvGraphicFramePr>
        <p:xfrm>
          <a:off x="104435" y="1257368"/>
          <a:ext cx="4364380" cy="1784608"/>
        </p:xfrm>
        <a:graphic>
          <a:graphicData uri="http://schemas.openxmlformats.org/drawingml/2006/table">
            <a:tbl>
              <a:tblPr>
                <a:tableStyleId>{5C22544A-7EE6-4342-B048-85BDC9FD1C3A}</a:tableStyleId>
              </a:tblPr>
              <a:tblGrid>
                <a:gridCol w="3411068">
                  <a:extLst>
                    <a:ext uri="{9D8B030D-6E8A-4147-A177-3AD203B41FA5}">
                      <a16:colId xmlns:a16="http://schemas.microsoft.com/office/drawing/2014/main" val="2205249408"/>
                    </a:ext>
                  </a:extLst>
                </a:gridCol>
                <a:gridCol w="953312">
                  <a:extLst>
                    <a:ext uri="{9D8B030D-6E8A-4147-A177-3AD203B41FA5}">
                      <a16:colId xmlns:a16="http://schemas.microsoft.com/office/drawing/2014/main" val="3863022176"/>
                    </a:ext>
                  </a:extLst>
                </a:gridCol>
              </a:tblGrid>
              <a:tr h="489593">
                <a:tc gridSpan="2">
                  <a:txBody>
                    <a:bodyPr/>
                    <a:lstStyle/>
                    <a:p>
                      <a:pPr algn="l" fontAlgn="b"/>
                      <a:r>
                        <a:rPr lang="en-US" sz="1600" b="1" u="none" strike="noStrike" dirty="0">
                          <a:effectLst/>
                        </a:rPr>
                        <a:t>Compute the Natural Process Limits for the X chart </a:t>
                      </a:r>
                      <a:endParaRPr lang="en-US" sz="16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223108002"/>
                  </a:ext>
                </a:extLst>
              </a:tr>
              <a:tr h="257350">
                <a:tc>
                  <a:txBody>
                    <a:bodyPr/>
                    <a:lstStyle/>
                    <a:p>
                      <a:pPr algn="l" fontAlgn="b"/>
                      <a:r>
                        <a:rPr lang="en-US" sz="1600" u="none" strike="noStrike" dirty="0">
                          <a:effectLst/>
                        </a:rPr>
                        <a:t>UNPL=</a:t>
                      </a:r>
                      <a:r>
                        <a:rPr lang="en-US" sz="1600" u="none" strike="noStrike" dirty="0" err="1">
                          <a:effectLst/>
                        </a:rPr>
                        <a:t>Xbar</a:t>
                      </a:r>
                      <a:r>
                        <a:rPr lang="en-US" sz="1600" u="none" strike="noStrike" dirty="0">
                          <a:effectLst/>
                        </a:rPr>
                        <a:t> + (2.66*</a:t>
                      </a:r>
                      <a:r>
                        <a:rPr lang="en-US" sz="1600" u="none" strike="noStrike" dirty="0" err="1">
                          <a:effectLst/>
                        </a:rPr>
                        <a:t>mRbar</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352</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89237270"/>
                  </a:ext>
                </a:extLst>
              </a:tr>
              <a:tr h="257350">
                <a:tc>
                  <a:txBody>
                    <a:bodyPr/>
                    <a:lstStyle/>
                    <a:p>
                      <a:pPr algn="l" fontAlgn="b"/>
                      <a:r>
                        <a:rPr lang="en-US" sz="1600" u="none" strike="noStrike" dirty="0">
                          <a:effectLst/>
                        </a:rPr>
                        <a:t>LNPL=</a:t>
                      </a:r>
                      <a:r>
                        <a:rPr lang="en-US" sz="1600" u="none" strike="noStrike" dirty="0" err="1">
                          <a:effectLst/>
                        </a:rPr>
                        <a:t>Xbar</a:t>
                      </a:r>
                      <a:r>
                        <a:rPr lang="en-US" sz="1600" u="none" strike="noStrike" dirty="0">
                          <a:effectLst/>
                        </a:rPr>
                        <a:t> - (2.66*</a:t>
                      </a:r>
                      <a:r>
                        <a:rPr lang="en-US" sz="1600" u="none" strike="noStrike" dirty="0" err="1">
                          <a:effectLst/>
                        </a:rPr>
                        <a:t>mRbar</a:t>
                      </a:r>
                      <a:r>
                        <a:rPr lang="en-US" sz="1600" u="none" strike="noStrike" dirty="0">
                          <a:effectLst/>
                        </a:rPr>
                        <a:t>)</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52</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85903296"/>
                  </a:ext>
                </a:extLst>
              </a:tr>
              <a:tr h="257350">
                <a:tc>
                  <a:txBody>
                    <a:bodyPr/>
                    <a:lstStyle/>
                    <a:p>
                      <a:pPr algn="l" fontAlgn="b"/>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58440432"/>
                  </a:ext>
                </a:extLst>
              </a:tr>
              <a:tr h="265615">
                <a:tc gridSpan="2">
                  <a:txBody>
                    <a:bodyPr/>
                    <a:lstStyle/>
                    <a:p>
                      <a:pPr algn="l" fontAlgn="b"/>
                      <a:r>
                        <a:rPr lang="en-US" sz="1600" b="1" u="none" strike="noStrike" dirty="0">
                          <a:effectLst/>
                        </a:rPr>
                        <a:t>Compute the Upper Range Limit</a:t>
                      </a:r>
                      <a:endParaRPr lang="en-US" sz="1600" b="1"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US"/>
                    </a:p>
                  </a:txBody>
                  <a:tcPr/>
                </a:tc>
                <a:extLst>
                  <a:ext uri="{0D108BD9-81ED-4DB2-BD59-A6C34878D82A}">
                    <a16:rowId xmlns:a16="http://schemas.microsoft.com/office/drawing/2014/main" val="532731268"/>
                  </a:ext>
                </a:extLst>
              </a:tr>
              <a:tr h="257350">
                <a:tc>
                  <a:txBody>
                    <a:bodyPr/>
                    <a:lstStyle/>
                    <a:p>
                      <a:pPr algn="l" fontAlgn="b"/>
                      <a:r>
                        <a:rPr lang="en-US" sz="1600" u="none" strike="noStrike" dirty="0">
                          <a:effectLst/>
                        </a:rPr>
                        <a:t>URL=3.27*</a:t>
                      </a:r>
                      <a:r>
                        <a:rPr lang="en-US" sz="1600" u="none" strike="noStrike" dirty="0" err="1">
                          <a:effectLst/>
                        </a:rPr>
                        <a:t>mRbar</a:t>
                      </a:r>
                      <a:endParaRPr lang="en-US" sz="16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600" u="none" strike="noStrike" dirty="0">
                          <a:effectLst/>
                        </a:rPr>
                        <a:t>184</a:t>
                      </a:r>
                      <a:endParaRPr lang="en-US" sz="16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375686528"/>
                  </a:ext>
                </a:extLst>
              </a:tr>
            </a:tbl>
          </a:graphicData>
        </a:graphic>
      </p:graphicFrame>
      <p:sp>
        <p:nvSpPr>
          <p:cNvPr id="7" name="TextBox 6">
            <a:extLst>
              <a:ext uri="{FF2B5EF4-FFF2-40B4-BE49-F238E27FC236}">
                <a16:creationId xmlns:a16="http://schemas.microsoft.com/office/drawing/2014/main" id="{AFA80E55-223C-4858-B108-C48D1D1E8C64}"/>
              </a:ext>
            </a:extLst>
          </p:cNvPr>
          <p:cNvSpPr txBox="1"/>
          <p:nvPr/>
        </p:nvSpPr>
        <p:spPr>
          <a:xfrm>
            <a:off x="24929" y="850751"/>
            <a:ext cx="5073457" cy="338554"/>
          </a:xfrm>
          <a:prstGeom prst="rect">
            <a:avLst/>
          </a:prstGeom>
          <a:noFill/>
        </p:spPr>
        <p:txBody>
          <a:bodyPr wrap="square" rtlCol="0">
            <a:spAutoFit/>
          </a:bodyPr>
          <a:lstStyle/>
          <a:p>
            <a:r>
              <a:rPr lang="en-US" sz="1600" b="1" dirty="0">
                <a:solidFill>
                  <a:srgbClr val="C00000"/>
                </a:solidFill>
              </a:rPr>
              <a:t>Control Charts for average monthly vacation patrol count</a:t>
            </a:r>
          </a:p>
        </p:txBody>
      </p:sp>
      <p:sp>
        <p:nvSpPr>
          <p:cNvPr id="10" name="Arrow: Up 9">
            <a:extLst>
              <a:ext uri="{FF2B5EF4-FFF2-40B4-BE49-F238E27FC236}">
                <a16:creationId xmlns:a16="http://schemas.microsoft.com/office/drawing/2014/main" id="{7A929FD2-3CED-42CC-997A-03FB90DC0C95}"/>
              </a:ext>
            </a:extLst>
          </p:cNvPr>
          <p:cNvSpPr/>
          <p:nvPr/>
        </p:nvSpPr>
        <p:spPr>
          <a:xfrm>
            <a:off x="8548577" y="2934586"/>
            <a:ext cx="457200" cy="520025"/>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0135F4C-3390-4AE9-92FB-49F096827D8C}"/>
              </a:ext>
            </a:extLst>
          </p:cNvPr>
          <p:cNvSpPr/>
          <p:nvPr/>
        </p:nvSpPr>
        <p:spPr>
          <a:xfrm>
            <a:off x="4468815" y="3630302"/>
            <a:ext cx="1377349" cy="3010340"/>
          </a:xfrm>
          <a:prstGeom prst="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Process Control Chart shows drastic increase in number of vacation patrols in the month of July.</a:t>
            </a:r>
          </a:p>
        </p:txBody>
      </p:sp>
      <p:sp>
        <p:nvSpPr>
          <p:cNvPr id="12" name="Arrow: Left 11">
            <a:extLst>
              <a:ext uri="{FF2B5EF4-FFF2-40B4-BE49-F238E27FC236}">
                <a16:creationId xmlns:a16="http://schemas.microsoft.com/office/drawing/2014/main" id="{B7939409-4D76-43BC-84F8-78F06FB11849}"/>
              </a:ext>
            </a:extLst>
          </p:cNvPr>
          <p:cNvSpPr/>
          <p:nvPr/>
        </p:nvSpPr>
        <p:spPr>
          <a:xfrm>
            <a:off x="3928086" y="4753568"/>
            <a:ext cx="631700" cy="524656"/>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660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B6C7BDF7-D7AC-4209-A6A9-11B953F882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sp>
        <p:nvSpPr>
          <p:cNvPr id="14" name="Rectangle 13">
            <a:extLst>
              <a:ext uri="{FF2B5EF4-FFF2-40B4-BE49-F238E27FC236}">
                <a16:creationId xmlns:a16="http://schemas.microsoft.com/office/drawing/2014/main" id="{9956DDB3-4E19-48C5-8447-1A93B1012CCB}"/>
              </a:ext>
            </a:extLst>
          </p:cNvPr>
          <p:cNvSpPr/>
          <p:nvPr/>
        </p:nvSpPr>
        <p:spPr>
          <a:xfrm>
            <a:off x="5953243" y="121349"/>
            <a:ext cx="4584842" cy="400110"/>
          </a:xfrm>
          <a:prstGeom prst="rect">
            <a:avLst/>
          </a:prstGeom>
        </p:spPr>
        <p:txBody>
          <a:bodyPr wrap="square">
            <a:spAutoFit/>
          </a:bodyPr>
          <a:lstStyle/>
          <a:p>
            <a:r>
              <a:rPr lang="en-US" sz="2000" b="1" dirty="0">
                <a:solidFill>
                  <a:schemeClr val="accent5">
                    <a:lumMod val="75000"/>
                  </a:schemeClr>
                </a:solidFill>
              </a:rPr>
              <a:t>Improve Administrative Time Process</a:t>
            </a:r>
            <a:endParaRPr lang="en-US" sz="2000" dirty="0"/>
          </a:p>
        </p:txBody>
      </p:sp>
      <p:sp>
        <p:nvSpPr>
          <p:cNvPr id="28" name="TextBox 27">
            <a:extLst>
              <a:ext uri="{FF2B5EF4-FFF2-40B4-BE49-F238E27FC236}">
                <a16:creationId xmlns:a16="http://schemas.microsoft.com/office/drawing/2014/main" id="{FE02EBC4-C7AD-4A00-9114-20AC5B2D84E9}"/>
              </a:ext>
            </a:extLst>
          </p:cNvPr>
          <p:cNvSpPr txBox="1"/>
          <p:nvPr/>
        </p:nvSpPr>
        <p:spPr>
          <a:xfrm>
            <a:off x="0" y="948690"/>
            <a:ext cx="4528890" cy="5632311"/>
          </a:xfrm>
          <a:prstGeom prst="rect">
            <a:avLst/>
          </a:prstGeom>
          <a:noFill/>
        </p:spPr>
        <p:txBody>
          <a:bodyPr wrap="square" rtlCol="0">
            <a:spAutoFit/>
          </a:bodyPr>
          <a:lstStyle/>
          <a:p>
            <a:r>
              <a:rPr lang="en-US" dirty="0">
                <a:solidFill>
                  <a:schemeClr val="accent5">
                    <a:lumMod val="75000"/>
                  </a:schemeClr>
                </a:solidFill>
              </a:rPr>
              <a:t>Process Improvement Summary </a:t>
            </a:r>
          </a:p>
          <a:p>
            <a:endParaRPr lang="en-US" dirty="0">
              <a:solidFill>
                <a:schemeClr val="accent5">
                  <a:lumMod val="75000"/>
                </a:schemeClr>
              </a:solidFill>
            </a:endParaRPr>
          </a:p>
          <a:p>
            <a:r>
              <a:rPr lang="en-US" b="1" dirty="0"/>
              <a:t>Phone Response tasks:</a:t>
            </a:r>
          </a:p>
          <a:p>
            <a:pPr marL="342900" indent="-342900">
              <a:buFont typeface="+mj-lt"/>
              <a:buAutoNum type="arabicPeriod"/>
            </a:pPr>
            <a:r>
              <a:rPr lang="en-US" dirty="0"/>
              <a:t>In order to improve the administrative time process it is recommended to outsource phone calls/voicemail tasks. Crime related calls should be forwarded for response during each shift.</a:t>
            </a:r>
          </a:p>
          <a:p>
            <a:pPr marL="342900" indent="-342900">
              <a:buFont typeface="+mj-lt"/>
              <a:buAutoNum type="arabicPeriod"/>
            </a:pPr>
            <a:r>
              <a:rPr lang="en-US" dirty="0"/>
              <a:t>Implementation of messaging system is recommended to improve SQL. Messaging solution will allow officers to respond to membership requests quickly, spending only few seconds to send each message. Messaging solution will drastically lower or eliminate “disregarded calls” defect.</a:t>
            </a:r>
          </a:p>
          <a:p>
            <a:pPr marL="342900" indent="-342900">
              <a:buFont typeface="+mj-lt"/>
              <a:buAutoNum type="arabicPeriod"/>
            </a:pPr>
            <a:r>
              <a:rPr lang="en-US" dirty="0"/>
              <a:t>Administrative call/messaging time should be measured and analyzed after improvement implementation and during control stage. </a:t>
            </a:r>
          </a:p>
          <a:p>
            <a:pPr marL="342900" indent="-342900">
              <a:buFont typeface="+mj-lt"/>
              <a:buAutoNum type="arabicPeriod"/>
            </a:pPr>
            <a:endParaRPr lang="en-US" dirty="0"/>
          </a:p>
        </p:txBody>
      </p:sp>
      <p:sp>
        <p:nvSpPr>
          <p:cNvPr id="13" name="Wave 12">
            <a:extLst>
              <a:ext uri="{FF2B5EF4-FFF2-40B4-BE49-F238E27FC236}">
                <a16:creationId xmlns:a16="http://schemas.microsoft.com/office/drawing/2014/main" id="{67F5ACAF-642E-4E62-9349-6CA525C00C60}"/>
              </a:ext>
            </a:extLst>
          </p:cNvPr>
          <p:cNvSpPr/>
          <p:nvPr/>
        </p:nvSpPr>
        <p:spPr>
          <a:xfrm>
            <a:off x="0" y="135103"/>
            <a:ext cx="1854696" cy="748185"/>
          </a:xfrm>
          <a:prstGeom prst="wave">
            <a:avLst/>
          </a:prstGeom>
          <a:solidFill>
            <a:srgbClr val="7030A0"/>
          </a:solidFill>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ln w="0"/>
                <a:solidFill>
                  <a:schemeClr val="bg1"/>
                </a:solidFill>
              </a:rPr>
              <a:t>Improve</a:t>
            </a:r>
          </a:p>
        </p:txBody>
      </p:sp>
      <p:pic>
        <p:nvPicPr>
          <p:cNvPr id="5" name="Picture 4" descr="A close up of a map&#10;&#10;Description generated with high confidence">
            <a:extLst>
              <a:ext uri="{FF2B5EF4-FFF2-40B4-BE49-F238E27FC236}">
                <a16:creationId xmlns:a16="http://schemas.microsoft.com/office/drawing/2014/main" id="{E3250753-9F88-44C4-8AD2-FA5C2C34A8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1817" y="1245117"/>
            <a:ext cx="7433859" cy="5230634"/>
          </a:xfrm>
          <a:prstGeom prst="rect">
            <a:avLst/>
          </a:prstGeom>
        </p:spPr>
      </p:pic>
      <p:sp>
        <p:nvSpPr>
          <p:cNvPr id="7" name="Rectangle: Rounded Corners 6">
            <a:extLst>
              <a:ext uri="{FF2B5EF4-FFF2-40B4-BE49-F238E27FC236}">
                <a16:creationId xmlns:a16="http://schemas.microsoft.com/office/drawing/2014/main" id="{E044DD00-3B8E-4BB1-9504-047CA86B9663}"/>
              </a:ext>
            </a:extLst>
          </p:cNvPr>
          <p:cNvSpPr/>
          <p:nvPr/>
        </p:nvSpPr>
        <p:spPr>
          <a:xfrm>
            <a:off x="6568504" y="1245117"/>
            <a:ext cx="3057993" cy="1492374"/>
          </a:xfrm>
          <a:prstGeom prst="roundRect">
            <a:avLst/>
          </a:prstGeom>
          <a:solidFill>
            <a:srgbClr val="EC8D7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Remove non value and repeated steps to lower time spent on administrative tasks</a:t>
            </a:r>
          </a:p>
          <a:p>
            <a:pPr algn="ctr"/>
            <a:endParaRPr lang="en-US" dirty="0"/>
          </a:p>
          <a:p>
            <a:pPr algn="ctr"/>
            <a:r>
              <a:rPr lang="en-US" dirty="0"/>
              <a:t>SAVINGS = 4 MIN PER SHIFT</a:t>
            </a:r>
          </a:p>
        </p:txBody>
      </p:sp>
      <p:sp>
        <p:nvSpPr>
          <p:cNvPr id="10" name="TextBox 9">
            <a:extLst>
              <a:ext uri="{FF2B5EF4-FFF2-40B4-BE49-F238E27FC236}">
                <a16:creationId xmlns:a16="http://schemas.microsoft.com/office/drawing/2014/main" id="{16995867-6866-4A47-A6A0-B6B18266CFB0}"/>
              </a:ext>
            </a:extLst>
          </p:cNvPr>
          <p:cNvSpPr txBox="1"/>
          <p:nvPr/>
        </p:nvSpPr>
        <p:spPr>
          <a:xfrm>
            <a:off x="6472513" y="698622"/>
            <a:ext cx="3210238" cy="369332"/>
          </a:xfrm>
          <a:prstGeom prst="rect">
            <a:avLst/>
          </a:prstGeom>
          <a:noFill/>
        </p:spPr>
        <p:txBody>
          <a:bodyPr wrap="none" rtlCol="0">
            <a:spAutoFit/>
          </a:bodyPr>
          <a:lstStyle/>
          <a:p>
            <a:r>
              <a:rPr lang="en-US" b="1" dirty="0">
                <a:solidFill>
                  <a:srgbClr val="C00000"/>
                </a:solidFill>
              </a:rPr>
              <a:t>Flow Chart of Improved Process</a:t>
            </a:r>
          </a:p>
        </p:txBody>
      </p:sp>
    </p:spTree>
    <p:extLst>
      <p:ext uri="{BB962C8B-B14F-4D97-AF65-F5344CB8AC3E}">
        <p14:creationId xmlns:p14="http://schemas.microsoft.com/office/powerpoint/2010/main" val="575856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search Presentation.potx" id="{56FA722C-F846-4CAB-B731-AD623A5E3E2F}" vid="{D64B6417-52F1-44C8-A69F-2D9066A046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0</TotalTime>
  <Words>2246</Words>
  <Application>Microsoft Office PowerPoint</Application>
  <PresentationFormat>Widescreen</PresentationFormat>
  <Paragraphs>466</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Corbel</vt:lpstr>
      <vt:lpstr>Segoe UI</vt:lpstr>
      <vt:lpstr>Times New Roman</vt:lpstr>
      <vt:lpstr>Office Theme</vt:lpstr>
      <vt:lpstr>Key Dates </vt:lpstr>
      <vt:lpstr>Process Improvement Project: Administrative Time Reduction for Patrol Services</vt:lpstr>
      <vt:lpstr>Data Stratification Tree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2018-08-28T15:39:09Z</dcterms:created>
  <dcterms:modified xsi:type="dcterms:W3CDTF">2019-01-10T20:42:40Z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2018-08-20T21:31:52.5878850Z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